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1"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5" r:id="rId25"/>
    <p:sldId id="324"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9" autoAdjust="0"/>
    <p:restoredTop sz="94643"/>
  </p:normalViewPr>
  <p:slideViewPr>
    <p:cSldViewPr snapToGrid="0" snapToObjects="1">
      <p:cViewPr varScale="1">
        <p:scale>
          <a:sx n="99" d="100"/>
          <a:sy n="99" d="100"/>
        </p:scale>
        <p:origin x="84"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4T02:38:42.950"/>
    </inkml:context>
    <inkml:brush xml:id="br0">
      <inkml:brushProperty name="width" value="0.03333" units="cm"/>
      <inkml:brushProperty name="height" value="0.03333" units="cm"/>
    </inkml:brush>
  </inkml:definitions>
  <inkml:traceGroup>
    <inkml:annotationXML>
      <emma:emma xmlns:emma="http://www.w3.org/2003/04/emma" version="1.0">
        <emma:interpretation id="{643C5CD0-A648-498C-A083-769FB1F2AEA6}" emma:medium="tactile" emma:mode="ink">
          <msink:context xmlns:msink="http://schemas.microsoft.com/ink/2010/main" type="writingRegion" rotatedBoundingBox="-429,-751 -312,-751 -312,-545 -429,-545"/>
        </emma:interpretation>
      </emma:emma>
    </inkml:annotationXML>
    <inkml:traceGroup>
      <inkml:annotationXML>
        <emma:emma xmlns:emma="http://www.w3.org/2003/04/emma" version="1.0">
          <emma:interpretation id="{A1756335-9DAC-4ACC-96B2-33F44CD4B845}" emma:medium="tactile" emma:mode="ink">
            <msink:context xmlns:msink="http://schemas.microsoft.com/ink/2010/main" type="paragraph" rotatedBoundingBox="-429,-751 -312,-751 -312,-545 -429,-545" alignmentLevel="1"/>
          </emma:interpretation>
        </emma:emma>
      </inkml:annotationXML>
      <inkml:traceGroup>
        <inkml:annotationXML>
          <emma:emma xmlns:emma="http://www.w3.org/2003/04/emma" version="1.0">
            <emma:interpretation id="{076F22EA-CC44-4DD6-BE3A-B622A2384201}" emma:medium="tactile" emma:mode="ink">
              <msink:context xmlns:msink="http://schemas.microsoft.com/ink/2010/main" type="line" rotatedBoundingBox="-429,-751 -312,-751 -312,-545 -429,-545"/>
            </emma:interpretation>
          </emma:emma>
        </inkml:annotationXML>
        <inkml:traceGroup>
          <inkml:annotationXML>
            <emma:emma xmlns:emma="http://www.w3.org/2003/04/emma" version="1.0">
              <emma:interpretation id="{2247759E-DE4D-4C42-82F4-57BAFCE61EE4}" emma:medium="tactile" emma:mode="ink">
                <msink:context xmlns:msink="http://schemas.microsoft.com/ink/2010/main" type="inkWord" rotatedBoundingBox="-429,-751 -312,-751 -312,-545 -429,-545"/>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f</emma:literal>
                </emma:interpretation>
                <emma:interpretation id="interp3" emma:lang="en-US" emma:confidence="0">
                  <emma:literal>Y</emma:literal>
                </emma:interpretation>
                <emma:interpretation id="interp4" emma:lang="en-US" emma:confidence="0">
                  <emma:literal>!</emma:literal>
                </emma:interpretation>
              </emma:one-of>
            </emma:emma>
          </inkml:annotationXML>
          <inkml:trace contextRef="#ctx0" brushRef="#br0">27 511 2432,'-27'-27'1152,"27"27"-896,0 0 1152,0 0-1664,0 0 0,0 0-1024,0 27 0</inkml:trace>
          <inkml:trace contextRef="#ctx0" brushRef="#br0" timeOffset="932">-37 331 3456,'-26'0'1664,"-1"0"-2304,27 0 3200,0 0-2944,0 0 128,27 0-1408,-27 0 0,26-26 1792,-26 26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4T02:24:57.139"/>
    </inkml:context>
    <inkml:brush xml:id="br0">
      <inkml:brushProperty name="width" value="0.03333" units="cm"/>
      <inkml:brushProperty name="height" value="0.03333" units="cm"/>
    </inkml:brush>
  </inkml:definitions>
  <inkml:traceGroup>
    <inkml:annotationXML>
      <emma:emma xmlns:emma="http://www.w3.org/2003/04/emma" version="1.0">
        <emma:interpretation id="{835FD72B-3B87-4C67-8647-841BFF891441}" emma:medium="tactile" emma:mode="ink">
          <msink:context xmlns:msink="http://schemas.microsoft.com/ink/2010/main" type="writingRegion" rotatedBoundingBox="21471,2918 22007,2918 22007,3896 21471,3896"/>
        </emma:interpretation>
      </emma:emma>
    </inkml:annotationXML>
    <inkml:traceGroup>
      <inkml:annotationXML>
        <emma:emma xmlns:emma="http://www.w3.org/2003/04/emma" version="1.0">
          <emma:interpretation id="{0D6D24BD-601C-4489-90B2-7F6978CC0571}" emma:medium="tactile" emma:mode="ink">
            <msink:context xmlns:msink="http://schemas.microsoft.com/ink/2010/main" type="paragraph" rotatedBoundingBox="21471,2918 22007,2918 22007,3896 21471,3896" alignmentLevel="1"/>
          </emma:interpretation>
        </emma:emma>
      </inkml:annotationXML>
      <inkml:traceGroup>
        <inkml:annotationXML>
          <emma:emma xmlns:emma="http://www.w3.org/2003/04/emma" version="1.0">
            <emma:interpretation id="{B1804B62-FA28-416A-AEBD-7059608BE8D1}" emma:medium="tactile" emma:mode="ink">
              <msink:context xmlns:msink="http://schemas.microsoft.com/ink/2010/main" type="line" rotatedBoundingBox="21471,2918 22007,2918 22007,3896 21471,3896"/>
            </emma:interpretation>
          </emma:emma>
        </inkml:annotationXML>
        <inkml:traceGroup>
          <inkml:annotationXML>
            <emma:emma xmlns:emma="http://www.w3.org/2003/04/emma" version="1.0">
              <emma:interpretation id="{C53EDF56-51DB-4F1C-B6D5-62BE45185E0C}" emma:medium="tactile" emma:mode="ink">
                <msink:context xmlns:msink="http://schemas.microsoft.com/ink/2010/main" type="inkWord" rotatedBoundingBox="21471,3880 21581,3880 21581,3896 21471,3896"/>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11407 2558 5120,'-16'0'2560,"32"0"-4480,-1 0 2560,1 0-1408,0 0 0,15-16-768,-15 16 0</inkml:trace>
          <inkml:trace contextRef="#ctx0" brushRef="#br0" timeOffset="-2304">11927 1579 1408,'0'16'640,"0"-16"-512,0 0 1792,0-16-1920,0 16 0,0 0 0,0 0 0,0 0 0,0 0 0,0 0 128,0 0 0,0 0 0,0 0 128,0 0-128,0 0 128,0 0-128,0 0 128,0 0-128,0 0 128,0 0-256,0 0 128,0 0-128,0 0 128,0 0-128,0 0 128,0 0-128,0 0 128,0 0-128,0 0 128,0 0 0,0 0 0,0 0 0,0 16 0,0-16-128,0 0 128,0 0-128,0 0 128,0 0 0,0 0 0,0 0 0,0 0 128,0 0-128,0 0 128,0 0-256,0 0 128,0 0-128,0 0 128,0 0-128,0 0 0,0 0 0,0 0 128,0 0-128,0 0 128,0 0 0,0 0 0,0 0 0,0 0 128,0 0-128,0 0 0,0 0-128,0 0 128,0 0-128,0 0 128,0 0-128,0 0 0,0 0 0,0 0 0,0 0 0,0 0 0,0 0 0,0 0 0,0 0 0,0 0 0,0 0 0,0 15 128,0-15-128,0 0 0,0 0 0,0 0 128,0 0-128,0 0 0,0 0 0,0 0 0,0 0 0,0 0 128,0-15-128,0 15 128,0 0-128,-15 0 128,15 0-128,0 15 0,0-15 0,0 0 0,0 0 0,0 0 0,0 0 0,0 16 0,0-16 0,0 0 0,0 0 0,0 0 0,0 16 0,0-16 0,0 0-256,0 0 128,-16 15-256,16-15 128,0 0-384,0 0 0,0 0-640,0 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4T02:38:54.709"/>
    </inkml:context>
    <inkml:brush xml:id="br0">
      <inkml:brushProperty name="width" value="0.03333" units="cm"/>
      <inkml:brushProperty name="height" value="0.03333" units="cm"/>
    </inkml:brush>
  </inkml:definitions>
  <inkml:traceGroup>
    <inkml:annotationXML>
      <emma:emma xmlns:emma="http://www.w3.org/2003/04/emma" version="1.0">
        <emma:interpretation id="{5CA5BC32-5F3B-4864-81AA-7B0D1C1C9FF7}" emma:medium="tactile" emma:mode="ink">
          <msink:context xmlns:msink="http://schemas.microsoft.com/ink/2010/main" type="writingRegion" rotatedBoundingBox="13811,7780 13826,7780 13826,7834 13811,7834"/>
        </emma:interpretation>
      </emma:emma>
    </inkml:annotationXML>
    <inkml:traceGroup>
      <inkml:annotationXML>
        <emma:emma xmlns:emma="http://www.w3.org/2003/04/emma" version="1.0">
          <emma:interpretation id="{50CA9588-7ECC-43FF-991C-4CE2FD009777}" emma:medium="tactile" emma:mode="ink">
            <msink:context xmlns:msink="http://schemas.microsoft.com/ink/2010/main" type="paragraph" rotatedBoundingBox="13811,7780 13826,7780 13826,7834 13811,7834" alignmentLevel="1"/>
          </emma:interpretation>
        </emma:emma>
      </inkml:annotationXML>
      <inkml:traceGroup>
        <inkml:annotationXML>
          <emma:emma xmlns:emma="http://www.w3.org/2003/04/emma" version="1.0">
            <emma:interpretation id="{C925ADAB-2714-4268-ACEF-FC90A620404F}" emma:medium="tactile" emma:mode="ink">
              <msink:context xmlns:msink="http://schemas.microsoft.com/ink/2010/main" type="line" rotatedBoundingBox="13811,7780 13826,7780 13826,7834 13811,7834"/>
            </emma:interpretation>
          </emma:emma>
        </inkml:annotationXML>
        <inkml:traceGroup>
          <inkml:annotationXML>
            <emma:emma xmlns:emma="http://www.w3.org/2003/04/emma" version="1.0">
              <emma:interpretation id="{3D4C0219-8D6E-4BFF-BEEA-8726D28F66C8}" emma:medium="tactile" emma:mode="ink">
                <msink:context xmlns:msink="http://schemas.microsoft.com/ink/2010/main" type="inkWord" rotatedBoundingBox="13811,7780 13826,7780 13826,7834 13811,7834"/>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l</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7084 4661 0,'0'54'0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4T02:38:55.606"/>
    </inkml:context>
    <inkml:brush xml:id="br0">
      <inkml:brushProperty name="width" value="0.03333" units="cm"/>
      <inkml:brushProperty name="height" value="0.03333" units="cm"/>
    </inkml:brush>
  </inkml:definitions>
  <inkml:traceGroup>
    <inkml:annotationXML>
      <emma:emma xmlns:emma="http://www.w3.org/2003/04/emma" version="1.0">
        <emma:interpretation id="{3DF94EFF-1E96-427D-ACEC-0585FE22DDEB}" emma:medium="tactile" emma:mode="ink">
          <msink:context xmlns:msink="http://schemas.microsoft.com/ink/2010/main" type="writingRegion" rotatedBoundingBox="15311,8675 15347,8675 15347,8764 15311,8764"/>
        </emma:interpretation>
      </emma:emma>
    </inkml:annotationXML>
    <inkml:traceGroup>
      <inkml:annotationXML>
        <emma:emma xmlns:emma="http://www.w3.org/2003/04/emma" version="1.0">
          <emma:interpretation id="{E372893B-3E78-4621-AD1C-4EA5BD47911A}" emma:medium="tactile" emma:mode="ink">
            <msink:context xmlns:msink="http://schemas.microsoft.com/ink/2010/main" type="paragraph" rotatedBoundingBox="15311,8675 15347,8675 15347,8764 15311,8764" alignmentLevel="1"/>
          </emma:interpretation>
        </emma:emma>
      </inkml:annotationXML>
      <inkml:traceGroup>
        <inkml:annotationXML>
          <emma:emma xmlns:emma="http://www.w3.org/2003/04/emma" version="1.0">
            <emma:interpretation id="{1B7DEE06-3318-4FFD-A786-A7F577E0B690}" emma:medium="tactile" emma:mode="ink">
              <msink:context xmlns:msink="http://schemas.microsoft.com/ink/2010/main" type="line" rotatedBoundingBox="15311,8675 15347,8675 15347,8764 15311,8764"/>
            </emma:interpretation>
          </emma:emma>
        </inkml:annotationXML>
        <inkml:traceGroup>
          <inkml:annotationXML>
            <emma:emma xmlns:emma="http://www.w3.org/2003/04/emma" version="1.0">
              <emma:interpretation id="{8CEBD68E-8C0D-44C0-9A54-FEB437BFC346}" emma:medium="tactile" emma:mode="ink">
                <msink:context xmlns:msink="http://schemas.microsoft.com/ink/2010/main" type="inkWord" rotatedBoundingBox="15311,8675 15347,8675 15347,8764 15311,8764"/>
              </emma:interpretation>
              <emma:one-of disjunction-type="recognition" id="oneOf0">
                <emma:interpretation id="interp0" emma:lang="en-US" emma:confidence="0">
                  <emma:literal>b</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d</emma:literal>
                </emma:interpretation>
                <emma:interpretation id="interp4" emma:lang="en-US" emma:confidence="0">
                  <emma:literal>8</emma:literal>
                </emma:interpretation>
              </emma:one-of>
            </emma:emma>
          </inkml:annotationXML>
          <inkml:trace contextRef="#ctx0" brushRef="#br0">7862 5107 8320,'-36'89'4096,"36"-107"-4096,0 18 4223,0 0-4734,0 0 127,0 0-768,0 0 128,18 0 640,0 0 0,-18-17-1664,0-19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4T02:41:09.792"/>
    </inkml:context>
    <inkml:brush xml:id="br0">
      <inkml:brushProperty name="width" value="0.03333" units="cm"/>
      <inkml:brushProperty name="height" value="0.03333" units="cm"/>
    </inkml:brush>
  </inkml:definitions>
  <inkml:traceGroup>
    <inkml:annotationXML>
      <emma:emma xmlns:emma="http://www.w3.org/2003/04/emma" version="1.0">
        <emma:interpretation id="{5C7D8C28-2CF6-4756-A92F-23B10D9C8EE3}" emma:medium="tactile" emma:mode="ink">
          <msink:context xmlns:msink="http://schemas.microsoft.com/ink/2010/main" type="writingRegion" rotatedBoundingBox="-393,6081 -312,6081 -312,6135 -393,6135"/>
        </emma:interpretation>
      </emma:emma>
    </inkml:annotationXML>
    <inkml:traceGroup>
      <inkml:annotationXML>
        <emma:emma xmlns:emma="http://www.w3.org/2003/04/emma" version="1.0">
          <emma:interpretation id="{00BAC982-CC9C-4EB5-B068-8BB960AA3CD8}" emma:medium="tactile" emma:mode="ink">
            <msink:context xmlns:msink="http://schemas.microsoft.com/ink/2010/main" type="paragraph" rotatedBoundingBox="-393,6081 -312,6081 -312,6135 -393,6135" alignmentLevel="1"/>
          </emma:interpretation>
        </emma:emma>
      </inkml:annotationXML>
      <inkml:traceGroup>
        <inkml:annotationXML>
          <emma:emma xmlns:emma="http://www.w3.org/2003/04/emma" version="1.0">
            <emma:interpretation id="{5A59CC70-B793-4E26-9EB6-93BC43BB9766}" emma:medium="tactile" emma:mode="ink">
              <msink:context xmlns:msink="http://schemas.microsoft.com/ink/2010/main" type="line" rotatedBoundingBox="-393,6081 -312,6081 -312,6135 -393,6135"/>
            </emma:interpretation>
          </emma:emma>
        </inkml:annotationXML>
        <inkml:traceGroup>
          <inkml:annotationXML>
            <emma:emma xmlns:emma="http://www.w3.org/2003/04/emma" version="1.0">
              <emma:interpretation id="{37068A8B-2D97-4407-978C-FE459B0F35F0}" emma:medium="tactile" emma:mode="ink">
                <msink:context xmlns:msink="http://schemas.microsoft.com/ink/2010/main" type="inkWord" rotatedBoundingBox="-393,6081 -312,6081 -312,6135 -393,6135"/>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72 3864 768,'-54'-27'384,"27"0"1152,27 54 384,0-27-2048,0 0 128,0 0-128,0 0 0,0 0-384,0 0 128</inkml:trace>
        </inkml:traceGroup>
      </inkml:traceGroup>
    </inkml:traceGroup>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122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311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99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83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6929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338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366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582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0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03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617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516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17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367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911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925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02/03/18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335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02/03/18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26060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0648-23DE-924C-9CE9-D1AF21DA473E}"/>
              </a:ext>
            </a:extLst>
          </p:cNvPr>
          <p:cNvSpPr>
            <a:spLocks noGrp="1"/>
          </p:cNvSpPr>
          <p:nvPr>
            <p:ph type="ctrTitle"/>
          </p:nvPr>
        </p:nvSpPr>
        <p:spPr>
          <a:xfrm>
            <a:off x="1379761" y="1737360"/>
            <a:ext cx="6517482" cy="950421"/>
          </a:xfrm>
        </p:spPr>
        <p:txBody>
          <a:bodyPr/>
          <a:lstStyle/>
          <a:p>
            <a:r>
              <a:rPr lang="en-US" dirty="0"/>
              <a:t>Asking the Question</a:t>
            </a:r>
          </a:p>
        </p:txBody>
      </p:sp>
      <p:sp>
        <p:nvSpPr>
          <p:cNvPr id="3" name="Subtitle 2">
            <a:extLst>
              <a:ext uri="{FF2B5EF4-FFF2-40B4-BE49-F238E27FC236}">
                <a16:creationId xmlns:a16="http://schemas.microsoft.com/office/drawing/2014/main" id="{DD2FEFA1-692B-E442-87D0-B5BCE009D226}"/>
              </a:ext>
            </a:extLst>
          </p:cNvPr>
          <p:cNvSpPr>
            <a:spLocks noGrp="1"/>
          </p:cNvSpPr>
          <p:nvPr>
            <p:ph type="subTitle" idx="1"/>
          </p:nvPr>
        </p:nvSpPr>
        <p:spPr>
          <a:xfrm>
            <a:off x="1379761" y="2687781"/>
            <a:ext cx="6517482" cy="1371599"/>
          </a:xfrm>
        </p:spPr>
        <p:txBody>
          <a:bodyPr>
            <a:normAutofit/>
          </a:bodyPr>
          <a:lstStyle/>
          <a:p>
            <a:r>
              <a:rPr lang="en-US" dirty="0"/>
              <a:t>Path to salvation</a:t>
            </a:r>
          </a:p>
          <a:p>
            <a:r>
              <a:rPr lang="en-US" sz="2400" b="1" cap="none" dirty="0"/>
              <a:t>THE GOSPEL PRESENTATION</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CF40DFA4-298D-4394-93E4-54DE266CB61E}"/>
                  </a:ext>
                </a:extLst>
              </p14:cNvPr>
              <p14:cNvContentPartPr/>
              <p14:nvPr/>
            </p14:nvContentPartPr>
            <p14:xfrm>
              <a:off x="-154746" y="-270592"/>
              <a:ext cx="39117" cy="71040"/>
            </p14:xfrm>
          </p:contentPart>
        </mc:Choice>
        <mc:Fallback>
          <p:pic>
            <p:nvPicPr>
              <p:cNvPr id="6" name="Ink 5">
                <a:extLst>
                  <a:ext uri="{FF2B5EF4-FFF2-40B4-BE49-F238E27FC236}">
                    <a16:creationId xmlns:a16="http://schemas.microsoft.com/office/drawing/2014/main" id="{CF40DFA4-298D-4394-93E4-54DE266CB61E}"/>
                  </a:ext>
                </a:extLst>
              </p:cNvPr>
              <p:cNvPicPr/>
              <p:nvPr/>
            </p:nvPicPr>
            <p:blipFill>
              <a:blip r:embed="rId3"/>
              <a:stretch>
                <a:fillRect/>
              </a:stretch>
            </p:blipFill>
            <p:spPr>
              <a:xfrm>
                <a:off x="-160382" y="-276426"/>
                <a:ext cx="49725" cy="82022"/>
              </a:xfrm>
              <a:prstGeom prst="rect">
                <a:avLst/>
              </a:prstGeom>
            </p:spPr>
          </p:pic>
        </mc:Fallback>
      </mc:AlternateContent>
    </p:spTree>
    <p:extLst>
      <p:ext uri="{BB962C8B-B14F-4D97-AF65-F5344CB8AC3E}">
        <p14:creationId xmlns:p14="http://schemas.microsoft.com/office/powerpoint/2010/main" val="421114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943E6193-C2E7-9B48-8049-0EEF58433051}"/>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931E2935-8F17-A344-9338-4FCCFC0C5CF6}"/>
              </a:ext>
            </a:extLst>
          </p:cNvPr>
          <p:cNvSpPr txBox="1"/>
          <p:nvPr/>
        </p:nvSpPr>
        <p:spPr>
          <a:xfrm>
            <a:off x="1945475" y="2514600"/>
            <a:ext cx="5214889" cy="984885"/>
          </a:xfrm>
          <a:prstGeom prst="rect">
            <a:avLst/>
          </a:prstGeom>
          <a:noFill/>
          <a:ln w="12700" cap="rnd" cmpd="sng">
            <a:solidFill>
              <a:schemeClr val="tx1"/>
            </a:solidFill>
          </a:ln>
        </p:spPr>
        <p:txBody>
          <a:bodyPr wrap="none" rtlCol="0">
            <a:spAutoFit/>
          </a:bodyPr>
          <a:lstStyle/>
          <a:p>
            <a:pPr algn="ctr"/>
            <a:r>
              <a:rPr lang="en-US" b="1" dirty="0">
                <a:latin typeface="+mj-lt"/>
              </a:rPr>
              <a:t>#7</a:t>
            </a:r>
            <a:endParaRPr lang="en-US" sz="2000" b="1" dirty="0">
              <a:latin typeface="+mj-lt"/>
            </a:endParaRPr>
          </a:p>
          <a:p>
            <a:pPr algn="ctr"/>
            <a:r>
              <a:rPr lang="en-US" sz="1400" b="1" dirty="0">
                <a:latin typeface="+mj-lt"/>
              </a:rPr>
              <a:t>Hebrews 1:8</a:t>
            </a:r>
            <a:r>
              <a:rPr lang="en-US" sz="1200" b="1" dirty="0">
                <a:latin typeface="+mj-lt"/>
              </a:rPr>
              <a:t>  </a:t>
            </a:r>
            <a:r>
              <a:rPr lang="en-US" sz="2000" b="1" dirty="0">
                <a:latin typeface="+mj-lt"/>
              </a:rPr>
              <a:t>But to the Son He says: “Your throne, </a:t>
            </a:r>
          </a:p>
          <a:p>
            <a:pPr algn="ctr"/>
            <a:r>
              <a:rPr lang="en-US" sz="2000" b="1" dirty="0">
                <a:latin typeface="+mj-lt"/>
              </a:rPr>
              <a:t>O God, is forever and forever;</a:t>
            </a:r>
          </a:p>
        </p:txBody>
      </p:sp>
      <p:sp>
        <p:nvSpPr>
          <p:cNvPr id="6" name="TextBox 5">
            <a:extLst>
              <a:ext uri="{FF2B5EF4-FFF2-40B4-BE49-F238E27FC236}">
                <a16:creationId xmlns:a16="http://schemas.microsoft.com/office/drawing/2014/main" id="{FB69E18F-05AC-0840-A6AF-B36861B546DB}"/>
              </a:ext>
            </a:extLst>
          </p:cNvPr>
          <p:cNvSpPr txBox="1"/>
          <p:nvPr/>
        </p:nvSpPr>
        <p:spPr>
          <a:xfrm>
            <a:off x="2831757" y="5181600"/>
            <a:ext cx="3740832" cy="646331"/>
          </a:xfrm>
          <a:prstGeom prst="rect">
            <a:avLst/>
          </a:prstGeom>
          <a:noFill/>
        </p:spPr>
        <p:txBody>
          <a:bodyPr wrap="none" rtlCol="0">
            <a:spAutoFit/>
          </a:bodyPr>
          <a:lstStyle/>
          <a:p>
            <a:pPr algn="ctr"/>
            <a:r>
              <a:rPr lang="en-US" b="1" dirty="0"/>
              <a:t>Who does Jesus Himself claim to be?</a:t>
            </a:r>
          </a:p>
          <a:p>
            <a:pPr algn="ctr"/>
            <a:r>
              <a:rPr lang="en-US" b="1" dirty="0"/>
              <a:t>Please turn to John 8:58 </a:t>
            </a:r>
          </a:p>
        </p:txBody>
      </p:sp>
      <p:sp>
        <p:nvSpPr>
          <p:cNvPr id="7" name="TextBox 6">
            <a:extLst>
              <a:ext uri="{FF2B5EF4-FFF2-40B4-BE49-F238E27FC236}">
                <a16:creationId xmlns:a16="http://schemas.microsoft.com/office/drawing/2014/main" id="{8F74BB02-6FC4-E14E-B791-598BCFA92896}"/>
              </a:ext>
            </a:extLst>
          </p:cNvPr>
          <p:cNvSpPr txBox="1"/>
          <p:nvPr/>
        </p:nvSpPr>
        <p:spPr>
          <a:xfrm>
            <a:off x="1981200" y="1752600"/>
            <a:ext cx="4317207" cy="400110"/>
          </a:xfrm>
          <a:prstGeom prst="rect">
            <a:avLst/>
          </a:prstGeom>
          <a:noFill/>
        </p:spPr>
        <p:txBody>
          <a:bodyPr wrap="none" rtlCol="0">
            <a:spAutoFit/>
          </a:bodyPr>
          <a:lstStyle/>
          <a:p>
            <a:r>
              <a:rPr lang="en-US" sz="2000" b="1" dirty="0">
                <a:latin typeface="+mj-lt"/>
              </a:rPr>
              <a:t>God the Father calls His own Son God.</a:t>
            </a:r>
          </a:p>
        </p:txBody>
      </p:sp>
    </p:spTree>
    <p:extLst>
      <p:ext uri="{BB962C8B-B14F-4D97-AF65-F5344CB8AC3E}">
        <p14:creationId xmlns:p14="http://schemas.microsoft.com/office/powerpoint/2010/main" val="243844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C3CAFD72-F31B-0949-9B46-8314E2D65013}"/>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E9D6EF14-A1DB-8746-BEAF-1DDBD22A2E01}"/>
              </a:ext>
            </a:extLst>
          </p:cNvPr>
          <p:cNvSpPr txBox="1"/>
          <p:nvPr/>
        </p:nvSpPr>
        <p:spPr>
          <a:xfrm>
            <a:off x="2104600" y="2514600"/>
            <a:ext cx="4864922" cy="984885"/>
          </a:xfrm>
          <a:prstGeom prst="rect">
            <a:avLst/>
          </a:prstGeom>
          <a:noFill/>
          <a:ln w="12700" cap="rnd" cmpd="sng">
            <a:solidFill>
              <a:schemeClr val="tx1"/>
            </a:solidFill>
          </a:ln>
        </p:spPr>
        <p:txBody>
          <a:bodyPr wrap="none" rtlCol="0">
            <a:spAutoFit/>
          </a:bodyPr>
          <a:lstStyle/>
          <a:p>
            <a:pPr algn="ctr"/>
            <a:r>
              <a:rPr lang="en-US" b="1" dirty="0">
                <a:latin typeface="+mj-lt"/>
              </a:rPr>
              <a:t>#8</a:t>
            </a:r>
            <a:endParaRPr lang="en-US" sz="2000" b="1" dirty="0">
              <a:latin typeface="+mj-lt"/>
            </a:endParaRPr>
          </a:p>
          <a:p>
            <a:pPr algn="ctr"/>
            <a:r>
              <a:rPr lang="en-US" sz="1400" b="1" dirty="0">
                <a:latin typeface="+mj-lt"/>
              </a:rPr>
              <a:t>John 8:58</a:t>
            </a:r>
            <a:r>
              <a:rPr lang="en-US" sz="1200" b="1" dirty="0">
                <a:latin typeface="+mj-lt"/>
              </a:rPr>
              <a:t>  </a:t>
            </a:r>
            <a:r>
              <a:rPr lang="en-US" sz="2000" b="1" dirty="0">
                <a:latin typeface="+mj-lt"/>
              </a:rPr>
              <a:t>Jesus said to them, “Most assuredly</a:t>
            </a:r>
          </a:p>
          <a:p>
            <a:pPr algn="ctr"/>
            <a:r>
              <a:rPr lang="en-US" sz="2000" b="1" dirty="0">
                <a:latin typeface="+mj-lt"/>
              </a:rPr>
              <a:t>I say to you, before Abraham was, I AM.”</a:t>
            </a:r>
          </a:p>
        </p:txBody>
      </p:sp>
      <p:sp>
        <p:nvSpPr>
          <p:cNvPr id="6" name="TextBox 5">
            <a:extLst>
              <a:ext uri="{FF2B5EF4-FFF2-40B4-BE49-F238E27FC236}">
                <a16:creationId xmlns:a16="http://schemas.microsoft.com/office/drawing/2014/main" id="{EABFF1D6-C8D5-7F4E-AFFF-FCE885443F39}"/>
              </a:ext>
            </a:extLst>
          </p:cNvPr>
          <p:cNvSpPr txBox="1"/>
          <p:nvPr/>
        </p:nvSpPr>
        <p:spPr>
          <a:xfrm>
            <a:off x="1599201" y="5181600"/>
            <a:ext cx="5918543" cy="646331"/>
          </a:xfrm>
          <a:prstGeom prst="rect">
            <a:avLst/>
          </a:prstGeom>
          <a:noFill/>
        </p:spPr>
        <p:txBody>
          <a:bodyPr wrap="none" rtlCol="0">
            <a:spAutoFit/>
          </a:bodyPr>
          <a:lstStyle/>
          <a:p>
            <a:pPr algn="ctr"/>
            <a:r>
              <a:rPr lang="en-US" b="1" dirty="0"/>
              <a:t>So, we must believe Jesus is God, or we will die in our sins.</a:t>
            </a:r>
          </a:p>
          <a:p>
            <a:pPr algn="ctr"/>
            <a:r>
              <a:rPr lang="en-US" b="1" dirty="0"/>
              <a:t>Please turn to Matthew 3:16</a:t>
            </a:r>
          </a:p>
        </p:txBody>
      </p:sp>
      <p:sp>
        <p:nvSpPr>
          <p:cNvPr id="7" name="TextBox 6">
            <a:extLst>
              <a:ext uri="{FF2B5EF4-FFF2-40B4-BE49-F238E27FC236}">
                <a16:creationId xmlns:a16="http://schemas.microsoft.com/office/drawing/2014/main" id="{77B6A432-E535-5345-99BC-9CBC141D51D0}"/>
              </a:ext>
            </a:extLst>
          </p:cNvPr>
          <p:cNvSpPr txBox="1"/>
          <p:nvPr/>
        </p:nvSpPr>
        <p:spPr>
          <a:xfrm>
            <a:off x="1905000" y="1752600"/>
            <a:ext cx="4947380" cy="400110"/>
          </a:xfrm>
          <a:prstGeom prst="rect">
            <a:avLst/>
          </a:prstGeom>
          <a:noFill/>
        </p:spPr>
        <p:txBody>
          <a:bodyPr wrap="none" rtlCol="0">
            <a:spAutoFit/>
          </a:bodyPr>
          <a:lstStyle/>
          <a:p>
            <a:r>
              <a:rPr lang="en-US" sz="2000" b="1" dirty="0">
                <a:latin typeface="+mj-lt"/>
              </a:rPr>
              <a:t>Jesus Himself claims to be the great “I AM”.</a:t>
            </a:r>
          </a:p>
        </p:txBody>
      </p:sp>
    </p:spTree>
    <p:extLst>
      <p:ext uri="{BB962C8B-B14F-4D97-AF65-F5344CB8AC3E}">
        <p14:creationId xmlns:p14="http://schemas.microsoft.com/office/powerpoint/2010/main" val="149487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04B2F578-D99D-A442-AFDF-C14858CB7717}"/>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A380C401-C0A4-BE41-BB3D-EC500D3D4E0C}"/>
              </a:ext>
            </a:extLst>
          </p:cNvPr>
          <p:cNvSpPr txBox="1"/>
          <p:nvPr/>
        </p:nvSpPr>
        <p:spPr>
          <a:xfrm>
            <a:off x="1227269" y="2514600"/>
            <a:ext cx="6869765" cy="2523768"/>
          </a:xfrm>
          <a:prstGeom prst="rect">
            <a:avLst/>
          </a:prstGeom>
          <a:noFill/>
          <a:ln w="12700" cap="rnd" cmpd="sng">
            <a:solidFill>
              <a:schemeClr val="tx1"/>
            </a:solidFill>
          </a:ln>
        </p:spPr>
        <p:txBody>
          <a:bodyPr wrap="none" rtlCol="0">
            <a:spAutoFit/>
          </a:bodyPr>
          <a:lstStyle/>
          <a:p>
            <a:pPr algn="ctr"/>
            <a:r>
              <a:rPr lang="en-US" b="1" dirty="0">
                <a:latin typeface="+mj-lt"/>
              </a:rPr>
              <a:t>#9</a:t>
            </a:r>
            <a:endParaRPr lang="en-US" sz="2000" b="1" dirty="0">
              <a:latin typeface="+mj-lt"/>
            </a:endParaRPr>
          </a:p>
          <a:p>
            <a:pPr algn="ctr"/>
            <a:r>
              <a:rPr lang="en-US" sz="1400" b="1" dirty="0">
                <a:latin typeface="+mj-lt"/>
              </a:rPr>
              <a:t>Matthew 3:16-17</a:t>
            </a:r>
            <a:r>
              <a:rPr lang="en-US" sz="1200" b="1" dirty="0">
                <a:latin typeface="+mj-lt"/>
              </a:rPr>
              <a:t>  </a:t>
            </a:r>
            <a:r>
              <a:rPr lang="en-US" sz="2000" b="1" dirty="0">
                <a:latin typeface="+mj-lt"/>
              </a:rPr>
              <a:t>When He had been baptized, Jesus came</a:t>
            </a:r>
          </a:p>
          <a:p>
            <a:pPr algn="ctr"/>
            <a:r>
              <a:rPr lang="en-US" sz="2000" b="1" dirty="0">
                <a:latin typeface="+mj-lt"/>
              </a:rPr>
              <a:t>up immediately from the water; and behold, the</a:t>
            </a:r>
          </a:p>
          <a:p>
            <a:pPr algn="ctr"/>
            <a:r>
              <a:rPr lang="en-US" sz="2000" b="1" dirty="0">
                <a:latin typeface="+mj-lt"/>
              </a:rPr>
              <a:t>heavens were opened to Him, and He saw the</a:t>
            </a:r>
          </a:p>
          <a:p>
            <a:pPr algn="ctr"/>
            <a:r>
              <a:rPr lang="en-US" sz="2000" b="1" dirty="0">
                <a:latin typeface="+mj-lt"/>
              </a:rPr>
              <a:t>Spirit of God descending like a dove and alighting</a:t>
            </a:r>
          </a:p>
          <a:p>
            <a:pPr algn="ctr"/>
            <a:r>
              <a:rPr lang="en-US" sz="2000" b="1" dirty="0">
                <a:latin typeface="+mj-lt"/>
              </a:rPr>
              <a:t>upon Him. And suddenly a voice came from heaven,</a:t>
            </a:r>
          </a:p>
          <a:p>
            <a:pPr algn="ctr"/>
            <a:r>
              <a:rPr lang="en-US" sz="2000" b="1" dirty="0">
                <a:latin typeface="+mj-lt"/>
              </a:rPr>
              <a:t>saying, “This is My beloved Son, in whom I am well pleased.”</a:t>
            </a:r>
          </a:p>
          <a:p>
            <a:pPr algn="ctr"/>
            <a:endParaRPr lang="en-US" sz="2000" b="1" dirty="0">
              <a:latin typeface="+mj-lt"/>
            </a:endParaRPr>
          </a:p>
        </p:txBody>
      </p:sp>
      <p:sp>
        <p:nvSpPr>
          <p:cNvPr id="6" name="TextBox 5">
            <a:extLst>
              <a:ext uri="{FF2B5EF4-FFF2-40B4-BE49-F238E27FC236}">
                <a16:creationId xmlns:a16="http://schemas.microsoft.com/office/drawing/2014/main" id="{D5AF43AC-5A38-FE48-8964-F0B8D84B56EA}"/>
              </a:ext>
            </a:extLst>
          </p:cNvPr>
          <p:cNvSpPr txBox="1"/>
          <p:nvPr/>
        </p:nvSpPr>
        <p:spPr>
          <a:xfrm>
            <a:off x="3061208" y="5181600"/>
            <a:ext cx="2928239" cy="646331"/>
          </a:xfrm>
          <a:prstGeom prst="rect">
            <a:avLst/>
          </a:prstGeom>
          <a:noFill/>
        </p:spPr>
        <p:txBody>
          <a:bodyPr wrap="none" rtlCol="0">
            <a:spAutoFit/>
          </a:bodyPr>
          <a:lstStyle/>
          <a:p>
            <a:pPr algn="ctr"/>
            <a:r>
              <a:rPr lang="en-US" b="1" dirty="0"/>
              <a:t>And Jesus is one of them.</a:t>
            </a:r>
          </a:p>
          <a:p>
            <a:pPr algn="ctr"/>
            <a:r>
              <a:rPr lang="en-US" b="1" dirty="0"/>
              <a:t>Please turn to 1 Timothy 2:5 </a:t>
            </a:r>
          </a:p>
        </p:txBody>
      </p:sp>
      <p:sp>
        <p:nvSpPr>
          <p:cNvPr id="7" name="TextBox 6">
            <a:extLst>
              <a:ext uri="{FF2B5EF4-FFF2-40B4-BE49-F238E27FC236}">
                <a16:creationId xmlns:a16="http://schemas.microsoft.com/office/drawing/2014/main" id="{2670899D-33A7-D84C-B876-C032D3A55855}"/>
              </a:ext>
            </a:extLst>
          </p:cNvPr>
          <p:cNvSpPr txBox="1"/>
          <p:nvPr/>
        </p:nvSpPr>
        <p:spPr>
          <a:xfrm>
            <a:off x="1828800" y="1828800"/>
            <a:ext cx="4723729" cy="400110"/>
          </a:xfrm>
          <a:prstGeom prst="rect">
            <a:avLst/>
          </a:prstGeom>
          <a:noFill/>
          <a:ln>
            <a:solidFill>
              <a:schemeClr val="accent1"/>
            </a:solidFill>
          </a:ln>
        </p:spPr>
        <p:txBody>
          <a:bodyPr wrap="none" rtlCol="0">
            <a:spAutoFit/>
          </a:bodyPr>
          <a:lstStyle/>
          <a:p>
            <a:r>
              <a:rPr lang="en-US" sz="2000" b="1" dirty="0">
                <a:latin typeface="+mj-lt"/>
              </a:rPr>
              <a:t>There are </a:t>
            </a:r>
            <a:r>
              <a:rPr lang="en-US" sz="2000" b="1" u="heavy" dirty="0">
                <a:latin typeface="+mj-lt"/>
              </a:rPr>
              <a:t>three</a:t>
            </a:r>
            <a:r>
              <a:rPr lang="en-US" sz="2000" b="1" dirty="0">
                <a:latin typeface="+mj-lt"/>
              </a:rPr>
              <a:t> “persons” in the Godhead.</a:t>
            </a:r>
          </a:p>
        </p:txBody>
      </p:sp>
    </p:spTree>
    <p:extLst>
      <p:ext uri="{BB962C8B-B14F-4D97-AF65-F5344CB8AC3E}">
        <p14:creationId xmlns:p14="http://schemas.microsoft.com/office/powerpoint/2010/main" val="380976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A8FDDE60-8C02-6242-B6B7-A06827D113E7}"/>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7847D137-EA99-A048-99C0-86148756E30B}"/>
              </a:ext>
            </a:extLst>
          </p:cNvPr>
          <p:cNvSpPr txBox="1"/>
          <p:nvPr/>
        </p:nvSpPr>
        <p:spPr>
          <a:xfrm>
            <a:off x="2626721" y="2971800"/>
            <a:ext cx="3781869" cy="1200329"/>
          </a:xfrm>
          <a:prstGeom prst="rect">
            <a:avLst/>
          </a:prstGeom>
          <a:noFill/>
          <a:ln w="12700" cap="rnd" cmpd="sng">
            <a:solidFill>
              <a:schemeClr val="tx1"/>
            </a:solidFill>
          </a:ln>
        </p:spPr>
        <p:txBody>
          <a:bodyPr wrap="none" rtlCol="0">
            <a:spAutoFit/>
          </a:bodyPr>
          <a:lstStyle/>
          <a:p>
            <a:pPr algn="ctr"/>
            <a:r>
              <a:rPr lang="en-US" sz="2400" b="1" i="1" dirty="0">
                <a:latin typeface="+mj-lt"/>
              </a:rPr>
              <a:t>WHAT HE DID AND WHY </a:t>
            </a:r>
          </a:p>
          <a:p>
            <a:pPr algn="ctr"/>
            <a:r>
              <a:rPr lang="en-US" sz="2400" b="1" dirty="0">
                <a:latin typeface="+mj-lt"/>
              </a:rPr>
              <a:t>(P. 315)</a:t>
            </a:r>
          </a:p>
          <a:p>
            <a:pPr algn="ctr"/>
            <a:r>
              <a:rPr lang="en-US" sz="2400" b="1" dirty="0"/>
              <a:t>Please turn to 1 Timothy 2:5</a:t>
            </a:r>
            <a:endParaRPr lang="en-US" sz="2400" b="1" dirty="0">
              <a:latin typeface="+mj-lt"/>
            </a:endParaRPr>
          </a:p>
        </p:txBody>
      </p:sp>
    </p:spTree>
    <p:extLst>
      <p:ext uri="{BB962C8B-B14F-4D97-AF65-F5344CB8AC3E}">
        <p14:creationId xmlns:p14="http://schemas.microsoft.com/office/powerpoint/2010/main" val="98658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D2EDC548-D416-AD45-8BFC-597EF7D6AA11}"/>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81DA5A64-0480-044C-A68F-D7F5FE8BFF62}"/>
              </a:ext>
            </a:extLst>
          </p:cNvPr>
          <p:cNvSpPr txBox="1"/>
          <p:nvPr/>
        </p:nvSpPr>
        <p:spPr>
          <a:xfrm>
            <a:off x="1819204" y="2514600"/>
            <a:ext cx="5425523" cy="984885"/>
          </a:xfrm>
          <a:prstGeom prst="rect">
            <a:avLst/>
          </a:prstGeom>
          <a:noFill/>
          <a:ln w="12700" cap="rnd" cmpd="sng">
            <a:solidFill>
              <a:schemeClr val="tx1"/>
            </a:solidFill>
          </a:ln>
        </p:spPr>
        <p:txBody>
          <a:bodyPr wrap="none" rtlCol="0">
            <a:spAutoFit/>
          </a:bodyPr>
          <a:lstStyle/>
          <a:p>
            <a:pPr algn="ctr"/>
            <a:r>
              <a:rPr lang="en-US" b="1" dirty="0">
                <a:latin typeface="+mj-lt"/>
              </a:rPr>
              <a:t>#10</a:t>
            </a:r>
            <a:endParaRPr lang="en-US" sz="2000" b="1" dirty="0">
              <a:latin typeface="+mj-lt"/>
            </a:endParaRPr>
          </a:p>
          <a:p>
            <a:pPr algn="ctr"/>
            <a:r>
              <a:rPr lang="en-US" sz="1400" b="1" dirty="0">
                <a:latin typeface="+mj-lt"/>
              </a:rPr>
              <a:t>1 Timothy 2:5</a:t>
            </a:r>
            <a:r>
              <a:rPr lang="en-US" sz="1200" b="1" dirty="0">
                <a:latin typeface="+mj-lt"/>
              </a:rPr>
              <a:t>  </a:t>
            </a:r>
            <a:r>
              <a:rPr lang="en-US" sz="2000" b="1" dirty="0">
                <a:latin typeface="+mj-lt"/>
              </a:rPr>
              <a:t>For there is one God and one Mediator</a:t>
            </a:r>
          </a:p>
          <a:p>
            <a:pPr algn="ctr"/>
            <a:r>
              <a:rPr lang="en-US" sz="2000" b="1" dirty="0">
                <a:latin typeface="+mj-lt"/>
              </a:rPr>
              <a:t>between God and men, the Man Christ Jesus,</a:t>
            </a:r>
          </a:p>
        </p:txBody>
      </p:sp>
      <p:sp>
        <p:nvSpPr>
          <p:cNvPr id="6" name="TextBox 5">
            <a:extLst>
              <a:ext uri="{FF2B5EF4-FFF2-40B4-BE49-F238E27FC236}">
                <a16:creationId xmlns:a16="http://schemas.microsoft.com/office/drawing/2014/main" id="{2E66E25A-6C1E-7A4A-B7DA-D521B465BB42}"/>
              </a:ext>
            </a:extLst>
          </p:cNvPr>
          <p:cNvSpPr txBox="1"/>
          <p:nvPr/>
        </p:nvSpPr>
        <p:spPr>
          <a:xfrm>
            <a:off x="3011016" y="5181600"/>
            <a:ext cx="2999539" cy="646331"/>
          </a:xfrm>
          <a:prstGeom prst="rect">
            <a:avLst/>
          </a:prstGeom>
          <a:noFill/>
        </p:spPr>
        <p:txBody>
          <a:bodyPr wrap="none" rtlCol="0">
            <a:spAutoFit/>
          </a:bodyPr>
          <a:lstStyle/>
          <a:p>
            <a:pPr algn="ctr"/>
            <a:r>
              <a:rPr lang="en-US" b="1" dirty="0"/>
              <a:t>Why do we need a mediator?</a:t>
            </a:r>
          </a:p>
          <a:p>
            <a:pPr algn="ctr"/>
            <a:r>
              <a:rPr lang="en-US" b="1" dirty="0"/>
              <a:t>Please turn to Isaiah 59:2</a:t>
            </a:r>
          </a:p>
        </p:txBody>
      </p:sp>
      <p:sp>
        <p:nvSpPr>
          <p:cNvPr id="7" name="TextBox 6">
            <a:extLst>
              <a:ext uri="{FF2B5EF4-FFF2-40B4-BE49-F238E27FC236}">
                <a16:creationId xmlns:a16="http://schemas.microsoft.com/office/drawing/2014/main" id="{1D4075D5-382D-CC47-8543-F4F5207D0A40}"/>
              </a:ext>
            </a:extLst>
          </p:cNvPr>
          <p:cNvSpPr txBox="1"/>
          <p:nvPr/>
        </p:nvSpPr>
        <p:spPr>
          <a:xfrm>
            <a:off x="2743200" y="1752600"/>
            <a:ext cx="2997872" cy="400110"/>
          </a:xfrm>
          <a:prstGeom prst="rect">
            <a:avLst/>
          </a:prstGeom>
          <a:noFill/>
        </p:spPr>
        <p:txBody>
          <a:bodyPr wrap="none" rtlCol="0">
            <a:spAutoFit/>
          </a:bodyPr>
          <a:lstStyle/>
          <a:p>
            <a:r>
              <a:rPr lang="en-US" sz="2000" b="1" dirty="0">
                <a:latin typeface="+mj-lt"/>
              </a:rPr>
              <a:t>What is Jesus called here?</a:t>
            </a:r>
          </a:p>
        </p:txBody>
      </p:sp>
    </p:spTree>
    <p:extLst>
      <p:ext uri="{BB962C8B-B14F-4D97-AF65-F5344CB8AC3E}">
        <p14:creationId xmlns:p14="http://schemas.microsoft.com/office/powerpoint/2010/main" val="16037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04A91786-9BB8-FE4D-922A-79A29ED5851E}"/>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926546E4-B662-5E4E-B470-8BB8747D5A94}"/>
              </a:ext>
            </a:extLst>
          </p:cNvPr>
          <p:cNvSpPr txBox="1"/>
          <p:nvPr/>
        </p:nvSpPr>
        <p:spPr>
          <a:xfrm>
            <a:off x="1557140" y="2514600"/>
            <a:ext cx="5803319" cy="1292662"/>
          </a:xfrm>
          <a:prstGeom prst="rect">
            <a:avLst/>
          </a:prstGeom>
          <a:noFill/>
          <a:ln w="12700" cap="rnd" cmpd="sng">
            <a:solidFill>
              <a:schemeClr val="tx1"/>
            </a:solidFill>
          </a:ln>
        </p:spPr>
        <p:txBody>
          <a:bodyPr wrap="none" rtlCol="0">
            <a:spAutoFit/>
          </a:bodyPr>
          <a:lstStyle/>
          <a:p>
            <a:pPr algn="ctr"/>
            <a:r>
              <a:rPr lang="en-US" b="1" dirty="0">
                <a:latin typeface="+mj-lt"/>
              </a:rPr>
              <a:t>#11</a:t>
            </a:r>
            <a:endParaRPr lang="en-US" sz="2000" b="1" dirty="0">
              <a:latin typeface="+mj-lt"/>
            </a:endParaRPr>
          </a:p>
          <a:p>
            <a:pPr algn="ctr"/>
            <a:r>
              <a:rPr lang="en-US" sz="1400" b="1" dirty="0">
                <a:latin typeface="+mj-lt"/>
              </a:rPr>
              <a:t>Isaiah 59:2</a:t>
            </a:r>
            <a:r>
              <a:rPr lang="en-US" sz="1200" b="1" dirty="0">
                <a:latin typeface="+mj-lt"/>
              </a:rPr>
              <a:t>  </a:t>
            </a:r>
            <a:r>
              <a:rPr lang="en-US" sz="2000" b="1" dirty="0">
                <a:latin typeface="+mj-lt"/>
              </a:rPr>
              <a:t>But your iniquities have separated you from</a:t>
            </a:r>
          </a:p>
          <a:p>
            <a:pPr algn="ctr"/>
            <a:r>
              <a:rPr lang="en-US" sz="2000" b="1" dirty="0">
                <a:latin typeface="+mj-lt"/>
              </a:rPr>
              <a:t>your God; And your sins have hidden </a:t>
            </a:r>
            <a:r>
              <a:rPr lang="en-US" sz="2000" b="1" i="1" dirty="0">
                <a:latin typeface="+mj-lt"/>
              </a:rPr>
              <a:t>His</a:t>
            </a:r>
            <a:r>
              <a:rPr lang="en-US" sz="2000" b="1" dirty="0">
                <a:latin typeface="+mj-lt"/>
              </a:rPr>
              <a:t> face</a:t>
            </a:r>
          </a:p>
          <a:p>
            <a:pPr algn="ctr"/>
            <a:r>
              <a:rPr lang="en-US" sz="2000" b="1" dirty="0">
                <a:latin typeface="+mj-lt"/>
              </a:rPr>
              <a:t>from you, So that He will not hear.</a:t>
            </a:r>
          </a:p>
        </p:txBody>
      </p:sp>
      <p:sp>
        <p:nvSpPr>
          <p:cNvPr id="6" name="TextBox 5">
            <a:extLst>
              <a:ext uri="{FF2B5EF4-FFF2-40B4-BE49-F238E27FC236}">
                <a16:creationId xmlns:a16="http://schemas.microsoft.com/office/drawing/2014/main" id="{54796D19-EB68-FA48-8026-BF1DCED3A8B9}"/>
              </a:ext>
            </a:extLst>
          </p:cNvPr>
          <p:cNvSpPr txBox="1"/>
          <p:nvPr/>
        </p:nvSpPr>
        <p:spPr>
          <a:xfrm>
            <a:off x="2813333" y="5181600"/>
            <a:ext cx="2805000" cy="646331"/>
          </a:xfrm>
          <a:prstGeom prst="rect">
            <a:avLst/>
          </a:prstGeom>
          <a:noFill/>
        </p:spPr>
        <p:txBody>
          <a:bodyPr wrap="none" rtlCol="0">
            <a:spAutoFit/>
          </a:bodyPr>
          <a:lstStyle/>
          <a:p>
            <a:pPr algn="ctr"/>
            <a:r>
              <a:rPr lang="en-US" b="1" dirty="0"/>
              <a:t>What can save us?</a:t>
            </a:r>
          </a:p>
          <a:p>
            <a:pPr algn="ctr"/>
            <a:r>
              <a:rPr lang="en-US" b="1" dirty="0"/>
              <a:t>Please turn to Romans 1:16</a:t>
            </a:r>
          </a:p>
        </p:txBody>
      </p:sp>
      <p:sp>
        <p:nvSpPr>
          <p:cNvPr id="7" name="TextBox 6">
            <a:extLst>
              <a:ext uri="{FF2B5EF4-FFF2-40B4-BE49-F238E27FC236}">
                <a16:creationId xmlns:a16="http://schemas.microsoft.com/office/drawing/2014/main" id="{6587D9A8-E2E7-114E-9AD1-80AE9D069ED4}"/>
              </a:ext>
            </a:extLst>
          </p:cNvPr>
          <p:cNvSpPr txBox="1"/>
          <p:nvPr/>
        </p:nvSpPr>
        <p:spPr>
          <a:xfrm>
            <a:off x="2362200" y="1524000"/>
            <a:ext cx="3826625" cy="400110"/>
          </a:xfrm>
          <a:prstGeom prst="rect">
            <a:avLst/>
          </a:prstGeom>
          <a:noFill/>
        </p:spPr>
        <p:txBody>
          <a:bodyPr wrap="none" rtlCol="0">
            <a:spAutoFit/>
          </a:bodyPr>
          <a:lstStyle/>
          <a:p>
            <a:r>
              <a:rPr lang="en-US" sz="2000" b="1" dirty="0">
                <a:latin typeface="+mj-lt"/>
              </a:rPr>
              <a:t>What has separated us from God?</a:t>
            </a:r>
          </a:p>
        </p:txBody>
      </p:sp>
    </p:spTree>
    <p:extLst>
      <p:ext uri="{BB962C8B-B14F-4D97-AF65-F5344CB8AC3E}">
        <p14:creationId xmlns:p14="http://schemas.microsoft.com/office/powerpoint/2010/main" val="36942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D0B52131-3A03-584B-B331-02B51306E288}"/>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40A1B803-3412-D642-94E5-D37FB1DF0C9E}"/>
              </a:ext>
            </a:extLst>
          </p:cNvPr>
          <p:cNvSpPr txBox="1"/>
          <p:nvPr/>
        </p:nvSpPr>
        <p:spPr>
          <a:xfrm>
            <a:off x="1585994" y="2514600"/>
            <a:ext cx="6103081" cy="1292662"/>
          </a:xfrm>
          <a:prstGeom prst="rect">
            <a:avLst/>
          </a:prstGeom>
          <a:noFill/>
          <a:ln w="12700" cap="rnd" cmpd="sng">
            <a:solidFill>
              <a:schemeClr val="tx1"/>
            </a:solidFill>
          </a:ln>
        </p:spPr>
        <p:txBody>
          <a:bodyPr wrap="none" rtlCol="0">
            <a:spAutoFit/>
          </a:bodyPr>
          <a:lstStyle/>
          <a:p>
            <a:pPr algn="ctr"/>
            <a:r>
              <a:rPr lang="en-US" b="1" dirty="0">
                <a:latin typeface="+mj-lt"/>
              </a:rPr>
              <a:t>#12</a:t>
            </a:r>
            <a:endParaRPr lang="en-US" sz="2000" b="1" dirty="0">
              <a:latin typeface="+mj-lt"/>
            </a:endParaRPr>
          </a:p>
          <a:p>
            <a:pPr algn="ctr"/>
            <a:r>
              <a:rPr lang="en-US" sz="1400" b="1" dirty="0">
                <a:latin typeface="+mj-lt"/>
              </a:rPr>
              <a:t>Romans 1:16</a:t>
            </a:r>
            <a:r>
              <a:rPr lang="en-US" sz="1200" b="1" dirty="0">
                <a:latin typeface="+mj-lt"/>
              </a:rPr>
              <a:t>  </a:t>
            </a:r>
            <a:r>
              <a:rPr lang="en-US" sz="2000" b="1" dirty="0">
                <a:latin typeface="+mj-lt"/>
              </a:rPr>
              <a:t>For I am not ashamed of the gospel of Christ,</a:t>
            </a:r>
          </a:p>
          <a:p>
            <a:pPr algn="ctr"/>
            <a:r>
              <a:rPr lang="en-US" sz="2000" b="1" dirty="0">
                <a:latin typeface="+mj-lt"/>
              </a:rPr>
              <a:t>for it is the power of God to salvation for everyone</a:t>
            </a:r>
          </a:p>
          <a:p>
            <a:pPr algn="ctr"/>
            <a:r>
              <a:rPr lang="en-US" sz="2000" b="1" dirty="0">
                <a:latin typeface="+mj-lt"/>
              </a:rPr>
              <a:t>who believes, for the Jew first and also for the Greek.</a:t>
            </a:r>
          </a:p>
        </p:txBody>
      </p:sp>
      <p:sp>
        <p:nvSpPr>
          <p:cNvPr id="6" name="TextBox 5">
            <a:extLst>
              <a:ext uri="{FF2B5EF4-FFF2-40B4-BE49-F238E27FC236}">
                <a16:creationId xmlns:a16="http://schemas.microsoft.com/office/drawing/2014/main" id="{59B8A3A7-B842-EA43-B81D-83071CE04F8B}"/>
              </a:ext>
            </a:extLst>
          </p:cNvPr>
          <p:cNvSpPr txBox="1"/>
          <p:nvPr/>
        </p:nvSpPr>
        <p:spPr>
          <a:xfrm>
            <a:off x="2785473" y="5181600"/>
            <a:ext cx="3501921" cy="646331"/>
          </a:xfrm>
          <a:prstGeom prst="rect">
            <a:avLst/>
          </a:prstGeom>
          <a:noFill/>
        </p:spPr>
        <p:txBody>
          <a:bodyPr wrap="none" rtlCol="0">
            <a:spAutoFit/>
          </a:bodyPr>
          <a:lstStyle/>
          <a:p>
            <a:pPr algn="ctr"/>
            <a:r>
              <a:rPr lang="en-US" b="1" dirty="0"/>
              <a:t>What is the Gospel of Christ?</a:t>
            </a:r>
          </a:p>
          <a:p>
            <a:pPr algn="ctr"/>
            <a:r>
              <a:rPr lang="en-US" b="1" dirty="0"/>
              <a:t>Please turn to 1 Corinthians 15:1-4</a:t>
            </a:r>
          </a:p>
        </p:txBody>
      </p:sp>
      <p:sp>
        <p:nvSpPr>
          <p:cNvPr id="7" name="TextBox 6">
            <a:extLst>
              <a:ext uri="{FF2B5EF4-FFF2-40B4-BE49-F238E27FC236}">
                <a16:creationId xmlns:a16="http://schemas.microsoft.com/office/drawing/2014/main" id="{43935022-4BDF-0045-AF3B-9904F07C186A}"/>
              </a:ext>
            </a:extLst>
          </p:cNvPr>
          <p:cNvSpPr txBox="1"/>
          <p:nvPr/>
        </p:nvSpPr>
        <p:spPr>
          <a:xfrm>
            <a:off x="1981200" y="1600200"/>
            <a:ext cx="4217180" cy="400110"/>
          </a:xfrm>
          <a:prstGeom prst="rect">
            <a:avLst/>
          </a:prstGeom>
          <a:noFill/>
        </p:spPr>
        <p:txBody>
          <a:bodyPr wrap="none" rtlCol="0">
            <a:spAutoFit/>
          </a:bodyPr>
          <a:lstStyle/>
          <a:p>
            <a:r>
              <a:rPr lang="en-US" sz="2000" b="1" dirty="0">
                <a:latin typeface="+mj-lt"/>
              </a:rPr>
              <a:t>What is the power of God to save us?</a:t>
            </a:r>
          </a:p>
        </p:txBody>
      </p:sp>
    </p:spTree>
    <p:extLst>
      <p:ext uri="{BB962C8B-B14F-4D97-AF65-F5344CB8AC3E}">
        <p14:creationId xmlns:p14="http://schemas.microsoft.com/office/powerpoint/2010/main" val="159871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7EE602EA-1E6B-074D-87D6-3AF68A12F1E5}"/>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86D14D29-4E60-4F48-88FC-EDC8001A98F4}"/>
              </a:ext>
            </a:extLst>
          </p:cNvPr>
          <p:cNvSpPr txBox="1"/>
          <p:nvPr/>
        </p:nvSpPr>
        <p:spPr>
          <a:xfrm>
            <a:off x="1530344" y="1981200"/>
            <a:ext cx="5686878" cy="3447098"/>
          </a:xfrm>
          <a:prstGeom prst="rect">
            <a:avLst/>
          </a:prstGeom>
          <a:noFill/>
          <a:ln w="12700" cap="rnd" cmpd="sng">
            <a:solidFill>
              <a:schemeClr val="tx1"/>
            </a:solidFill>
          </a:ln>
        </p:spPr>
        <p:txBody>
          <a:bodyPr wrap="none" rtlCol="0">
            <a:spAutoFit/>
          </a:bodyPr>
          <a:lstStyle/>
          <a:p>
            <a:pPr algn="ctr"/>
            <a:r>
              <a:rPr lang="en-US" b="1" dirty="0">
                <a:latin typeface="+mj-lt"/>
              </a:rPr>
              <a:t>#13</a:t>
            </a:r>
            <a:endParaRPr lang="en-US" sz="2000" b="1" dirty="0">
              <a:latin typeface="+mj-lt"/>
            </a:endParaRPr>
          </a:p>
          <a:p>
            <a:pPr algn="ctr"/>
            <a:r>
              <a:rPr lang="en-US" sz="1400" b="1" dirty="0">
                <a:latin typeface="+mj-lt"/>
              </a:rPr>
              <a:t>1 Corinthians 15:1-4</a:t>
            </a:r>
            <a:r>
              <a:rPr lang="en-US" sz="1200" b="1" dirty="0">
                <a:latin typeface="+mj-lt"/>
              </a:rPr>
              <a:t>  </a:t>
            </a:r>
            <a:r>
              <a:rPr lang="en-US" sz="2000" b="1" dirty="0">
                <a:latin typeface="+mj-lt"/>
              </a:rPr>
              <a:t>Moreover, brethren, I declare to you</a:t>
            </a:r>
          </a:p>
          <a:p>
            <a:pPr algn="ctr"/>
            <a:r>
              <a:rPr lang="en-US" sz="2000" b="1" dirty="0">
                <a:latin typeface="+mj-lt"/>
              </a:rPr>
              <a:t>the gospel which I preached to you, which also</a:t>
            </a:r>
          </a:p>
          <a:p>
            <a:pPr algn="ctr"/>
            <a:r>
              <a:rPr lang="en-US" sz="2000" b="1" dirty="0">
                <a:latin typeface="+mj-lt"/>
              </a:rPr>
              <a:t>you received and in which you stand, by which</a:t>
            </a:r>
          </a:p>
          <a:p>
            <a:pPr algn="ctr"/>
            <a:r>
              <a:rPr lang="en-US" sz="2000" b="1" dirty="0">
                <a:latin typeface="+mj-lt"/>
              </a:rPr>
              <a:t>also you are saved, if you hold fast that word</a:t>
            </a:r>
          </a:p>
          <a:p>
            <a:pPr algn="ctr"/>
            <a:r>
              <a:rPr lang="en-US" sz="2000" b="1" dirty="0">
                <a:latin typeface="+mj-lt"/>
              </a:rPr>
              <a:t>which I preached to you--unless you believed</a:t>
            </a:r>
          </a:p>
          <a:p>
            <a:pPr algn="ctr"/>
            <a:r>
              <a:rPr lang="en-US" sz="2000" b="1" dirty="0">
                <a:latin typeface="+mj-lt"/>
              </a:rPr>
              <a:t>in vain. For I delivered to you first of all that </a:t>
            </a:r>
          </a:p>
          <a:p>
            <a:pPr algn="ctr"/>
            <a:r>
              <a:rPr lang="en-US" sz="2000" b="1" dirty="0">
                <a:latin typeface="+mj-lt"/>
              </a:rPr>
              <a:t>which I also received: that Christ died for our sins</a:t>
            </a:r>
          </a:p>
          <a:p>
            <a:pPr algn="ctr"/>
            <a:r>
              <a:rPr lang="en-US" sz="2000" b="1" dirty="0">
                <a:latin typeface="+mj-lt"/>
              </a:rPr>
              <a:t>according to the Scriptures, and that He was buried,</a:t>
            </a:r>
          </a:p>
          <a:p>
            <a:pPr algn="ctr"/>
            <a:r>
              <a:rPr lang="en-US" sz="2000" b="1" dirty="0">
                <a:latin typeface="+mj-lt"/>
              </a:rPr>
              <a:t>and that He rose again the third day </a:t>
            </a:r>
          </a:p>
          <a:p>
            <a:pPr algn="ctr"/>
            <a:r>
              <a:rPr lang="en-US" sz="2000" b="1" dirty="0">
                <a:latin typeface="+mj-lt"/>
              </a:rPr>
              <a:t>according to the Scriptures,</a:t>
            </a:r>
          </a:p>
        </p:txBody>
      </p:sp>
      <p:sp>
        <p:nvSpPr>
          <p:cNvPr id="7" name="TextBox 6">
            <a:extLst>
              <a:ext uri="{FF2B5EF4-FFF2-40B4-BE49-F238E27FC236}">
                <a16:creationId xmlns:a16="http://schemas.microsoft.com/office/drawing/2014/main" id="{390B40C0-63E3-1442-82A2-6B074AF7D268}"/>
              </a:ext>
            </a:extLst>
          </p:cNvPr>
          <p:cNvSpPr txBox="1"/>
          <p:nvPr/>
        </p:nvSpPr>
        <p:spPr>
          <a:xfrm>
            <a:off x="2667000" y="1524000"/>
            <a:ext cx="2877711" cy="400110"/>
          </a:xfrm>
          <a:prstGeom prst="rect">
            <a:avLst/>
          </a:prstGeom>
          <a:noFill/>
        </p:spPr>
        <p:txBody>
          <a:bodyPr wrap="none" rtlCol="0">
            <a:spAutoFit/>
          </a:bodyPr>
          <a:lstStyle/>
          <a:p>
            <a:r>
              <a:rPr lang="en-US" sz="2000" b="1" dirty="0">
                <a:latin typeface="+mj-lt"/>
              </a:rPr>
              <a:t>The Bible interprets itself.</a:t>
            </a:r>
          </a:p>
        </p:txBody>
      </p:sp>
    </p:spTree>
    <p:extLst>
      <p:ext uri="{BB962C8B-B14F-4D97-AF65-F5344CB8AC3E}">
        <p14:creationId xmlns:p14="http://schemas.microsoft.com/office/powerpoint/2010/main" val="289704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6D56C5D0-D38E-3642-BF0F-955080B1D741}"/>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C1292606-AEC7-7341-B455-A77AFA35F423}"/>
              </a:ext>
            </a:extLst>
          </p:cNvPr>
          <p:cNvSpPr txBox="1"/>
          <p:nvPr/>
        </p:nvSpPr>
        <p:spPr>
          <a:xfrm>
            <a:off x="6388495" y="5257800"/>
            <a:ext cx="2454967" cy="646331"/>
          </a:xfrm>
          <a:prstGeom prst="rect">
            <a:avLst/>
          </a:prstGeom>
          <a:noFill/>
        </p:spPr>
        <p:txBody>
          <a:bodyPr wrap="none" rtlCol="0">
            <a:spAutoFit/>
          </a:bodyPr>
          <a:lstStyle/>
          <a:p>
            <a:pPr algn="ctr"/>
            <a:r>
              <a:rPr lang="en-US" b="1" dirty="0"/>
              <a:t>Please turn to page 291</a:t>
            </a:r>
          </a:p>
          <a:p>
            <a:pPr algn="ctr"/>
            <a:r>
              <a:rPr lang="en-US" b="1" dirty="0"/>
              <a:t>Ephesians 1:7</a:t>
            </a:r>
          </a:p>
        </p:txBody>
      </p:sp>
      <p:sp>
        <p:nvSpPr>
          <p:cNvPr id="6" name="TextBox 5">
            <a:extLst>
              <a:ext uri="{FF2B5EF4-FFF2-40B4-BE49-F238E27FC236}">
                <a16:creationId xmlns:a16="http://schemas.microsoft.com/office/drawing/2014/main" id="{703A57DE-E953-1148-9520-3195FCADA899}"/>
              </a:ext>
            </a:extLst>
          </p:cNvPr>
          <p:cNvSpPr txBox="1"/>
          <p:nvPr/>
        </p:nvSpPr>
        <p:spPr>
          <a:xfrm>
            <a:off x="6710005" y="3352800"/>
            <a:ext cx="1722523" cy="1631216"/>
          </a:xfrm>
          <a:prstGeom prst="rect">
            <a:avLst/>
          </a:prstGeom>
          <a:noFill/>
          <a:ln w="12700" cap="rnd" cmpd="sng">
            <a:solidFill>
              <a:schemeClr val="tx1"/>
            </a:solidFill>
          </a:ln>
        </p:spPr>
        <p:txBody>
          <a:bodyPr wrap="none" rtlCol="0">
            <a:spAutoFit/>
          </a:bodyPr>
          <a:lstStyle/>
          <a:p>
            <a:pPr algn="ctr"/>
            <a:r>
              <a:rPr lang="en-US" sz="2000" b="1" dirty="0">
                <a:latin typeface="+mj-lt"/>
              </a:rPr>
              <a:t>Why did Jesus</a:t>
            </a:r>
          </a:p>
          <a:p>
            <a:pPr algn="ctr"/>
            <a:r>
              <a:rPr lang="en-US" sz="2000" b="1" dirty="0">
                <a:latin typeface="+mj-lt"/>
              </a:rPr>
              <a:t>have to do</a:t>
            </a:r>
          </a:p>
          <a:p>
            <a:pPr algn="ctr"/>
            <a:r>
              <a:rPr lang="en-US" sz="2000" b="1" dirty="0">
                <a:latin typeface="+mj-lt"/>
              </a:rPr>
              <a:t>each of these</a:t>
            </a:r>
          </a:p>
          <a:p>
            <a:pPr algn="ctr"/>
            <a:r>
              <a:rPr lang="en-US" sz="2000" b="1" dirty="0">
                <a:latin typeface="+mj-lt"/>
              </a:rPr>
              <a:t>things to save</a:t>
            </a:r>
          </a:p>
          <a:p>
            <a:pPr algn="ctr"/>
            <a:r>
              <a:rPr lang="en-US" sz="2000" b="1" dirty="0">
                <a:latin typeface="+mj-lt"/>
              </a:rPr>
              <a:t>us?</a:t>
            </a:r>
          </a:p>
        </p:txBody>
      </p:sp>
      <p:pic>
        <p:nvPicPr>
          <p:cNvPr id="7" name="Picture 3">
            <a:extLst>
              <a:ext uri="{FF2B5EF4-FFF2-40B4-BE49-F238E27FC236}">
                <a16:creationId xmlns:a16="http://schemas.microsoft.com/office/drawing/2014/main" id="{FF13E34E-A65D-9C4E-93EF-694D80E2F23B}"/>
              </a:ext>
            </a:extLst>
          </p:cNvPr>
          <p:cNvPicPr>
            <a:picLocks noChangeAspect="1" noChangeArrowheads="1"/>
          </p:cNvPicPr>
          <p:nvPr/>
        </p:nvPicPr>
        <p:blipFill>
          <a:blip r:embed="rId2"/>
          <a:srcRect/>
          <a:stretch>
            <a:fillRect/>
          </a:stretch>
        </p:blipFill>
        <p:spPr bwMode="auto">
          <a:xfrm>
            <a:off x="2590800" y="2438400"/>
            <a:ext cx="3673571" cy="3657600"/>
          </a:xfrm>
          <a:prstGeom prst="rect">
            <a:avLst/>
          </a:prstGeom>
          <a:noFill/>
          <a:ln w="9525">
            <a:noFill/>
            <a:miter lim="800000"/>
            <a:headEnd/>
            <a:tailEnd/>
          </a:ln>
          <a:effectLst/>
        </p:spPr>
      </p:pic>
      <p:sp>
        <p:nvSpPr>
          <p:cNvPr id="8" name="Rectangle 7">
            <a:extLst>
              <a:ext uri="{FF2B5EF4-FFF2-40B4-BE49-F238E27FC236}">
                <a16:creationId xmlns:a16="http://schemas.microsoft.com/office/drawing/2014/main" id="{F78929C0-FE2F-4441-B6B0-1560EDF03F81}"/>
              </a:ext>
            </a:extLst>
          </p:cNvPr>
          <p:cNvSpPr/>
          <p:nvPr/>
        </p:nvSpPr>
        <p:spPr>
          <a:xfrm>
            <a:off x="2665021" y="1676400"/>
            <a:ext cx="3732176" cy="400110"/>
          </a:xfrm>
          <a:prstGeom prst="rect">
            <a:avLst/>
          </a:prstGeom>
        </p:spPr>
        <p:txBody>
          <a:bodyPr wrap="none">
            <a:spAutoFit/>
          </a:bodyPr>
          <a:lstStyle/>
          <a:p>
            <a:pPr algn="ctr"/>
            <a:r>
              <a:rPr lang="en-US" sz="2000" b="1" dirty="0">
                <a:latin typeface="+mj-lt"/>
              </a:rPr>
              <a:t>Here is the gospel in picture form</a:t>
            </a:r>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91BCB555-7A1C-4411-9B4A-44E90BE4752F}"/>
                  </a:ext>
                </a:extLst>
              </p14:cNvPr>
              <p14:cNvContentPartPr/>
              <p14:nvPr/>
            </p14:nvContentPartPr>
            <p14:xfrm>
              <a:off x="4977651" y="2800928"/>
              <a:ext cx="240" cy="13200"/>
            </p14:xfrm>
          </p:contentPart>
        </mc:Choice>
        <mc:Fallback>
          <p:pic>
            <p:nvPicPr>
              <p:cNvPr id="10" name="Ink 9">
                <a:extLst>
                  <a:ext uri="{FF2B5EF4-FFF2-40B4-BE49-F238E27FC236}">
                    <a16:creationId xmlns:a16="http://schemas.microsoft.com/office/drawing/2014/main" id="{91BCB555-7A1C-4411-9B4A-44E90BE4752F}"/>
                  </a:ext>
                </a:extLst>
              </p:cNvPr>
              <p:cNvPicPr/>
              <p:nvPr/>
            </p:nvPicPr>
            <p:blipFill>
              <a:blip r:embed="rId4"/>
              <a:stretch>
                <a:fillRect/>
              </a:stretch>
            </p:blipFill>
            <p:spPr>
              <a:xfrm>
                <a:off x="4973571" y="2796848"/>
                <a:ext cx="7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9D1B0368-79B1-4265-BBB5-B3D9A015E77B}"/>
                  </a:ext>
                </a:extLst>
              </p14:cNvPr>
              <p14:cNvContentPartPr/>
              <p14:nvPr/>
            </p14:nvContentPartPr>
            <p14:xfrm>
              <a:off x="5512131" y="3123008"/>
              <a:ext cx="13200" cy="32400"/>
            </p14:xfrm>
          </p:contentPart>
        </mc:Choice>
        <mc:Fallback>
          <p:pic>
            <p:nvPicPr>
              <p:cNvPr id="11" name="Ink 10">
                <a:extLst>
                  <a:ext uri="{FF2B5EF4-FFF2-40B4-BE49-F238E27FC236}">
                    <a16:creationId xmlns:a16="http://schemas.microsoft.com/office/drawing/2014/main" id="{9D1B0368-79B1-4265-BBB5-B3D9A015E77B}"/>
                  </a:ext>
                </a:extLst>
              </p:cNvPr>
              <p:cNvPicPr/>
              <p:nvPr/>
            </p:nvPicPr>
            <p:blipFill>
              <a:blip r:embed="rId6"/>
              <a:stretch>
                <a:fillRect/>
              </a:stretch>
            </p:blipFill>
            <p:spPr>
              <a:xfrm>
                <a:off x="5506066" y="3116888"/>
                <a:ext cx="24616"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67AB4078-D4BC-490B-BD52-CE39D044A2EE}"/>
                  </a:ext>
                </a:extLst>
              </p14:cNvPr>
              <p14:cNvContentPartPr/>
              <p14:nvPr/>
            </p14:nvContentPartPr>
            <p14:xfrm>
              <a:off x="-141708" y="2189408"/>
              <a:ext cx="19440" cy="13200"/>
            </p14:xfrm>
          </p:contentPart>
        </mc:Choice>
        <mc:Fallback>
          <p:pic>
            <p:nvPicPr>
              <p:cNvPr id="13" name="Ink 12">
                <a:extLst>
                  <a:ext uri="{FF2B5EF4-FFF2-40B4-BE49-F238E27FC236}">
                    <a16:creationId xmlns:a16="http://schemas.microsoft.com/office/drawing/2014/main" id="{67AB4078-D4BC-490B-BD52-CE39D044A2EE}"/>
                  </a:ext>
                </a:extLst>
              </p:cNvPr>
              <p:cNvPicPr/>
              <p:nvPr/>
            </p:nvPicPr>
            <p:blipFill>
              <a:blip r:embed="rId8"/>
              <a:stretch>
                <a:fillRect/>
              </a:stretch>
            </p:blipFill>
            <p:spPr>
              <a:xfrm>
                <a:off x="-145738" y="2185328"/>
                <a:ext cx="27026" cy="20880"/>
              </a:xfrm>
              <a:prstGeom prst="rect">
                <a:avLst/>
              </a:prstGeom>
            </p:spPr>
          </p:pic>
        </mc:Fallback>
      </mc:AlternateContent>
    </p:spTree>
    <p:extLst>
      <p:ext uri="{BB962C8B-B14F-4D97-AF65-F5344CB8AC3E}">
        <p14:creationId xmlns:p14="http://schemas.microsoft.com/office/powerpoint/2010/main" val="118560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4D576A43-9ACB-8B4F-9816-87BF8DA3B222}"/>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2F3BB79C-4B63-F647-99B1-66CD68FAB4FE}"/>
              </a:ext>
            </a:extLst>
          </p:cNvPr>
          <p:cNvSpPr txBox="1"/>
          <p:nvPr/>
        </p:nvSpPr>
        <p:spPr>
          <a:xfrm>
            <a:off x="1941756" y="2514600"/>
            <a:ext cx="5185457" cy="1292662"/>
          </a:xfrm>
          <a:prstGeom prst="rect">
            <a:avLst/>
          </a:prstGeom>
          <a:noFill/>
          <a:ln w="12700" cap="rnd" cmpd="sng">
            <a:solidFill>
              <a:schemeClr val="tx1"/>
            </a:solidFill>
          </a:ln>
        </p:spPr>
        <p:txBody>
          <a:bodyPr wrap="none" rtlCol="0">
            <a:spAutoFit/>
          </a:bodyPr>
          <a:lstStyle/>
          <a:p>
            <a:pPr algn="ctr"/>
            <a:r>
              <a:rPr lang="en-US" b="1" dirty="0">
                <a:latin typeface="+mj-lt"/>
              </a:rPr>
              <a:t>#14</a:t>
            </a:r>
            <a:endParaRPr lang="en-US" sz="2000" b="1" dirty="0">
              <a:latin typeface="+mj-lt"/>
            </a:endParaRPr>
          </a:p>
          <a:p>
            <a:pPr algn="ctr"/>
            <a:r>
              <a:rPr lang="en-US" sz="1400" b="1" dirty="0">
                <a:latin typeface="+mj-lt"/>
              </a:rPr>
              <a:t>Ephesians 1:7</a:t>
            </a:r>
            <a:r>
              <a:rPr lang="en-US" sz="1200" b="1" dirty="0">
                <a:latin typeface="+mj-lt"/>
              </a:rPr>
              <a:t>  </a:t>
            </a:r>
            <a:r>
              <a:rPr lang="en-US" sz="2000" b="1" dirty="0">
                <a:latin typeface="+mj-lt"/>
              </a:rPr>
              <a:t>In Him we have redemption through</a:t>
            </a:r>
          </a:p>
          <a:p>
            <a:pPr algn="ctr"/>
            <a:r>
              <a:rPr lang="en-US" sz="2000" b="1" dirty="0">
                <a:latin typeface="+mj-lt"/>
              </a:rPr>
              <a:t>His blood, the forgiveness of sins, according</a:t>
            </a:r>
          </a:p>
          <a:p>
            <a:pPr algn="ctr"/>
            <a:r>
              <a:rPr lang="en-US" sz="2000" b="1" dirty="0">
                <a:latin typeface="+mj-lt"/>
              </a:rPr>
              <a:t>to the riches of His grace</a:t>
            </a:r>
          </a:p>
        </p:txBody>
      </p:sp>
      <p:sp>
        <p:nvSpPr>
          <p:cNvPr id="6" name="TextBox 5">
            <a:extLst>
              <a:ext uri="{FF2B5EF4-FFF2-40B4-BE49-F238E27FC236}">
                <a16:creationId xmlns:a16="http://schemas.microsoft.com/office/drawing/2014/main" id="{0CF0687D-068E-D24F-8D5C-0AE9952872D9}"/>
              </a:ext>
            </a:extLst>
          </p:cNvPr>
          <p:cNvSpPr txBox="1"/>
          <p:nvPr/>
        </p:nvSpPr>
        <p:spPr>
          <a:xfrm>
            <a:off x="3081708" y="5181600"/>
            <a:ext cx="3569887" cy="646331"/>
          </a:xfrm>
          <a:prstGeom prst="rect">
            <a:avLst/>
          </a:prstGeom>
          <a:noFill/>
        </p:spPr>
        <p:txBody>
          <a:bodyPr wrap="none" rtlCol="0">
            <a:spAutoFit/>
          </a:bodyPr>
          <a:lstStyle/>
          <a:p>
            <a:pPr algn="ctr"/>
            <a:r>
              <a:rPr lang="en-US" b="1" dirty="0"/>
              <a:t>How wonderful is this forgiveness?</a:t>
            </a:r>
          </a:p>
          <a:p>
            <a:pPr algn="ctr"/>
            <a:r>
              <a:rPr lang="en-US" b="1" dirty="0"/>
              <a:t>Please turn to Jude 24</a:t>
            </a:r>
          </a:p>
        </p:txBody>
      </p:sp>
      <p:sp>
        <p:nvSpPr>
          <p:cNvPr id="7" name="TextBox 6">
            <a:extLst>
              <a:ext uri="{FF2B5EF4-FFF2-40B4-BE49-F238E27FC236}">
                <a16:creationId xmlns:a16="http://schemas.microsoft.com/office/drawing/2014/main" id="{F746862C-920A-4D4D-9A68-EED5FA438B9E}"/>
              </a:ext>
            </a:extLst>
          </p:cNvPr>
          <p:cNvSpPr txBox="1"/>
          <p:nvPr/>
        </p:nvSpPr>
        <p:spPr>
          <a:xfrm>
            <a:off x="2286000" y="1752600"/>
            <a:ext cx="3675045" cy="400110"/>
          </a:xfrm>
          <a:prstGeom prst="rect">
            <a:avLst/>
          </a:prstGeom>
          <a:noFill/>
        </p:spPr>
        <p:txBody>
          <a:bodyPr wrap="none" rtlCol="0">
            <a:spAutoFit/>
          </a:bodyPr>
          <a:lstStyle/>
          <a:p>
            <a:r>
              <a:rPr lang="en-US" sz="2000" b="1" dirty="0">
                <a:latin typeface="+mj-lt"/>
              </a:rPr>
              <a:t>In His death we reach His blood.</a:t>
            </a:r>
          </a:p>
        </p:txBody>
      </p:sp>
    </p:spTree>
    <p:extLst>
      <p:ext uri="{BB962C8B-B14F-4D97-AF65-F5344CB8AC3E}">
        <p14:creationId xmlns:p14="http://schemas.microsoft.com/office/powerpoint/2010/main" val="350064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8DD482-3C8D-9E46-8D4D-0DDB2B2A6CDA}"/>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728283" y="1072341"/>
            <a:ext cx="7185433" cy="5618285"/>
          </a:xfrm>
          <a:prstGeom prst="rect">
            <a:avLst/>
          </a:prstGeom>
        </p:spPr>
      </p:pic>
      <p:sp>
        <p:nvSpPr>
          <p:cNvPr id="6" name="Slide Number Placeholder 6">
            <a:extLst>
              <a:ext uri="{FF2B5EF4-FFF2-40B4-BE49-F238E27FC236}">
                <a16:creationId xmlns:a16="http://schemas.microsoft.com/office/drawing/2014/main" id="{19CEA3FE-5D50-8249-89F8-06589B78BAFE}"/>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7" name="Content Placeholder 3">
            <a:extLst>
              <a:ext uri="{FF2B5EF4-FFF2-40B4-BE49-F238E27FC236}">
                <a16:creationId xmlns:a16="http://schemas.microsoft.com/office/drawing/2014/main" id="{ADBD297D-2371-F14D-8DB5-0BA54E4F8D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15083" y="293005"/>
            <a:ext cx="4019462" cy="67127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FF637BA-8DB0-4998-9628-63B1D40C34E6}"/>
                  </a:ext>
                </a:extLst>
              </p14:cNvPr>
              <p14:cNvContentPartPr/>
              <p14:nvPr/>
            </p14:nvContentPartPr>
            <p14:xfrm>
              <a:off x="7729577" y="1050487"/>
              <a:ext cx="193440" cy="352560"/>
            </p14:xfrm>
          </p:contentPart>
        </mc:Choice>
        <mc:Fallback>
          <p:pic>
            <p:nvPicPr>
              <p:cNvPr id="3" name="Ink 2">
                <a:extLst>
                  <a:ext uri="{FF2B5EF4-FFF2-40B4-BE49-F238E27FC236}">
                    <a16:creationId xmlns:a16="http://schemas.microsoft.com/office/drawing/2014/main" id="{BFF637BA-8DB0-4998-9628-63B1D40C34E6}"/>
                  </a:ext>
                </a:extLst>
              </p:cNvPr>
              <p:cNvPicPr/>
              <p:nvPr/>
            </p:nvPicPr>
            <p:blipFill>
              <a:blip r:embed="rId5"/>
              <a:stretch>
                <a:fillRect/>
              </a:stretch>
            </p:blipFill>
            <p:spPr>
              <a:xfrm>
                <a:off x="7723453" y="1044371"/>
                <a:ext cx="204967" cy="364072"/>
              </a:xfrm>
              <a:prstGeom prst="rect">
                <a:avLst/>
              </a:prstGeom>
            </p:spPr>
          </p:pic>
        </mc:Fallback>
      </mc:AlternateContent>
    </p:spTree>
    <p:extLst>
      <p:ext uri="{BB962C8B-B14F-4D97-AF65-F5344CB8AC3E}">
        <p14:creationId xmlns:p14="http://schemas.microsoft.com/office/powerpoint/2010/main" val="2349503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3FFFAA69-4B8E-7C41-952C-7A7B93C7A1E1}"/>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CCECD463-E0FA-9442-9953-2C5400937ED1}"/>
              </a:ext>
            </a:extLst>
          </p:cNvPr>
          <p:cNvSpPr txBox="1"/>
          <p:nvPr/>
        </p:nvSpPr>
        <p:spPr>
          <a:xfrm>
            <a:off x="2055338" y="2514600"/>
            <a:ext cx="4956805" cy="1600438"/>
          </a:xfrm>
          <a:prstGeom prst="rect">
            <a:avLst/>
          </a:prstGeom>
          <a:noFill/>
          <a:ln w="12700" cap="rnd" cmpd="sng">
            <a:solidFill>
              <a:schemeClr val="tx1"/>
            </a:solidFill>
          </a:ln>
        </p:spPr>
        <p:txBody>
          <a:bodyPr wrap="none" rtlCol="0">
            <a:spAutoFit/>
          </a:bodyPr>
          <a:lstStyle/>
          <a:p>
            <a:pPr algn="ctr"/>
            <a:r>
              <a:rPr lang="en-US" b="1" dirty="0">
                <a:latin typeface="+mj-lt"/>
              </a:rPr>
              <a:t>#15</a:t>
            </a:r>
            <a:endParaRPr lang="en-US" sz="2000" b="1" dirty="0">
              <a:latin typeface="+mj-lt"/>
            </a:endParaRPr>
          </a:p>
          <a:p>
            <a:pPr algn="ctr"/>
            <a:r>
              <a:rPr lang="en-US" sz="1400" b="1" dirty="0">
                <a:latin typeface="+mj-lt"/>
              </a:rPr>
              <a:t>Jude 24</a:t>
            </a:r>
            <a:r>
              <a:rPr lang="en-US" sz="1200" b="1" dirty="0">
                <a:latin typeface="+mj-lt"/>
              </a:rPr>
              <a:t>  </a:t>
            </a:r>
            <a:r>
              <a:rPr lang="en-US" sz="2000" b="1" dirty="0">
                <a:latin typeface="+mj-lt"/>
              </a:rPr>
              <a:t>Now to him who is able to keep you</a:t>
            </a:r>
          </a:p>
          <a:p>
            <a:pPr algn="ctr"/>
            <a:r>
              <a:rPr lang="en-US" sz="2000" b="1" dirty="0">
                <a:latin typeface="+mj-lt"/>
              </a:rPr>
              <a:t>from stumbling, And to present you faultless</a:t>
            </a:r>
          </a:p>
          <a:p>
            <a:pPr algn="ctr"/>
            <a:r>
              <a:rPr lang="en-US" sz="2000" b="1" dirty="0">
                <a:latin typeface="+mj-lt"/>
              </a:rPr>
              <a:t>before the presence of His glory with</a:t>
            </a:r>
          </a:p>
          <a:p>
            <a:pPr algn="ctr"/>
            <a:r>
              <a:rPr lang="en-US" sz="2000" b="1" dirty="0">
                <a:latin typeface="+mj-lt"/>
              </a:rPr>
              <a:t>exceeding joy,</a:t>
            </a:r>
          </a:p>
        </p:txBody>
      </p:sp>
      <p:sp>
        <p:nvSpPr>
          <p:cNvPr id="6" name="TextBox 5">
            <a:extLst>
              <a:ext uri="{FF2B5EF4-FFF2-40B4-BE49-F238E27FC236}">
                <a16:creationId xmlns:a16="http://schemas.microsoft.com/office/drawing/2014/main" id="{C8D81048-6941-204F-A79C-B0E5BE0F971C}"/>
              </a:ext>
            </a:extLst>
          </p:cNvPr>
          <p:cNvSpPr txBox="1"/>
          <p:nvPr/>
        </p:nvSpPr>
        <p:spPr>
          <a:xfrm>
            <a:off x="1976860" y="5181600"/>
            <a:ext cx="5083763" cy="923330"/>
          </a:xfrm>
          <a:prstGeom prst="rect">
            <a:avLst/>
          </a:prstGeom>
          <a:noFill/>
        </p:spPr>
        <p:txBody>
          <a:bodyPr wrap="none" rtlCol="0">
            <a:spAutoFit/>
          </a:bodyPr>
          <a:lstStyle/>
          <a:p>
            <a:pPr algn="ctr"/>
            <a:r>
              <a:rPr lang="en-US" b="1" dirty="0"/>
              <a:t>Jesus takes care of our sin problem with His death.</a:t>
            </a:r>
          </a:p>
          <a:p>
            <a:pPr algn="ctr"/>
            <a:r>
              <a:rPr lang="en-US" b="1" dirty="0"/>
              <a:t>Now why was He raised for us?</a:t>
            </a:r>
          </a:p>
          <a:p>
            <a:pPr algn="ctr"/>
            <a:r>
              <a:rPr lang="en-US" b="1" dirty="0"/>
              <a:t>Please turn to 1 Corinthians 15:20-23</a:t>
            </a:r>
          </a:p>
        </p:txBody>
      </p:sp>
      <p:sp>
        <p:nvSpPr>
          <p:cNvPr id="7" name="TextBox 6">
            <a:extLst>
              <a:ext uri="{FF2B5EF4-FFF2-40B4-BE49-F238E27FC236}">
                <a16:creationId xmlns:a16="http://schemas.microsoft.com/office/drawing/2014/main" id="{F6E339BE-290A-364E-B00E-BFE00D294A20}"/>
              </a:ext>
            </a:extLst>
          </p:cNvPr>
          <p:cNvSpPr txBox="1"/>
          <p:nvPr/>
        </p:nvSpPr>
        <p:spPr>
          <a:xfrm>
            <a:off x="2819400" y="1524000"/>
            <a:ext cx="2743059" cy="400110"/>
          </a:xfrm>
          <a:prstGeom prst="rect">
            <a:avLst/>
          </a:prstGeom>
          <a:noFill/>
        </p:spPr>
        <p:txBody>
          <a:bodyPr wrap="none" rtlCol="0">
            <a:spAutoFit/>
          </a:bodyPr>
          <a:lstStyle/>
          <a:p>
            <a:r>
              <a:rPr lang="en-US" sz="2000" b="1" dirty="0">
                <a:latin typeface="+mj-lt"/>
              </a:rPr>
              <a:t>He can present us how?</a:t>
            </a:r>
          </a:p>
        </p:txBody>
      </p:sp>
    </p:spTree>
    <p:extLst>
      <p:ext uri="{BB962C8B-B14F-4D97-AF65-F5344CB8AC3E}">
        <p14:creationId xmlns:p14="http://schemas.microsoft.com/office/powerpoint/2010/main" val="214515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CA87F873-A630-3B48-8544-CC7A696C6260}"/>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1AA7EDDF-7B1C-124A-A066-EC84C74DD9A5}"/>
              </a:ext>
            </a:extLst>
          </p:cNvPr>
          <p:cNvSpPr txBox="1"/>
          <p:nvPr/>
        </p:nvSpPr>
        <p:spPr>
          <a:xfrm>
            <a:off x="1533262" y="2514600"/>
            <a:ext cx="5956759" cy="2523768"/>
          </a:xfrm>
          <a:prstGeom prst="rect">
            <a:avLst/>
          </a:prstGeom>
          <a:noFill/>
          <a:ln w="12700" cap="rnd" cmpd="sng">
            <a:solidFill>
              <a:schemeClr val="tx1"/>
            </a:solidFill>
          </a:ln>
        </p:spPr>
        <p:txBody>
          <a:bodyPr wrap="none" rtlCol="0">
            <a:spAutoFit/>
          </a:bodyPr>
          <a:lstStyle/>
          <a:p>
            <a:pPr algn="ctr"/>
            <a:r>
              <a:rPr lang="en-US" b="1" dirty="0">
                <a:latin typeface="+mj-lt"/>
              </a:rPr>
              <a:t>#16</a:t>
            </a:r>
            <a:endParaRPr lang="en-US" sz="2000" b="1" dirty="0">
              <a:latin typeface="+mj-lt"/>
            </a:endParaRPr>
          </a:p>
          <a:p>
            <a:pPr algn="ctr"/>
            <a:r>
              <a:rPr lang="en-US" sz="1400" b="1" dirty="0">
                <a:latin typeface="+mj-lt"/>
              </a:rPr>
              <a:t>1 Corinthians 15:20-23</a:t>
            </a:r>
            <a:r>
              <a:rPr lang="en-US" sz="1200" b="1" dirty="0">
                <a:latin typeface="+mj-lt"/>
              </a:rPr>
              <a:t> </a:t>
            </a:r>
            <a:r>
              <a:rPr lang="en-US" sz="2000" b="1" dirty="0">
                <a:latin typeface="+mj-lt"/>
              </a:rPr>
              <a:t>But now Christ is risen from the dead,</a:t>
            </a:r>
          </a:p>
          <a:p>
            <a:pPr algn="ctr"/>
            <a:r>
              <a:rPr lang="en-US" sz="2000" b="1" i="1" dirty="0">
                <a:latin typeface="+mj-lt"/>
              </a:rPr>
              <a:t>and</a:t>
            </a:r>
            <a:r>
              <a:rPr lang="en-US" sz="2000" b="1" dirty="0">
                <a:latin typeface="+mj-lt"/>
              </a:rPr>
              <a:t> has become the first fruits of those who have</a:t>
            </a:r>
          </a:p>
          <a:p>
            <a:pPr algn="ctr"/>
            <a:r>
              <a:rPr lang="en-US" sz="2000" b="1" dirty="0">
                <a:latin typeface="+mj-lt"/>
              </a:rPr>
              <a:t>Fallen asleep. For since by man </a:t>
            </a:r>
            <a:r>
              <a:rPr lang="en-US" sz="2000" b="1" i="1" dirty="0">
                <a:latin typeface="+mj-lt"/>
              </a:rPr>
              <a:t>came</a:t>
            </a:r>
            <a:r>
              <a:rPr lang="en-US" sz="2000" b="1" dirty="0">
                <a:latin typeface="+mj-lt"/>
              </a:rPr>
              <a:t> death, by Man</a:t>
            </a:r>
          </a:p>
          <a:p>
            <a:pPr algn="ctr"/>
            <a:r>
              <a:rPr lang="en-US" sz="2000" b="1" dirty="0">
                <a:latin typeface="+mj-lt"/>
              </a:rPr>
              <a:t>also </a:t>
            </a:r>
            <a:r>
              <a:rPr lang="en-US" sz="2000" b="1" i="1" dirty="0">
                <a:latin typeface="+mj-lt"/>
              </a:rPr>
              <a:t>came</a:t>
            </a:r>
            <a:r>
              <a:rPr lang="en-US" sz="2000" b="1" dirty="0">
                <a:latin typeface="+mj-lt"/>
              </a:rPr>
              <a:t> resurrection of the dead. For as in Adam</a:t>
            </a:r>
          </a:p>
          <a:p>
            <a:pPr algn="ctr"/>
            <a:r>
              <a:rPr lang="en-US" sz="2000" b="1" dirty="0">
                <a:latin typeface="+mj-lt"/>
              </a:rPr>
              <a:t>all die, even so in Christ all shall be made alive.</a:t>
            </a:r>
          </a:p>
          <a:p>
            <a:pPr algn="ctr"/>
            <a:r>
              <a:rPr lang="en-US" sz="2000" b="1" dirty="0">
                <a:latin typeface="+mj-lt"/>
              </a:rPr>
              <a:t>But each one in his own order: Christ the </a:t>
            </a:r>
            <a:r>
              <a:rPr lang="en-US" sz="2000" b="1" dirty="0" err="1">
                <a:latin typeface="+mj-lt"/>
              </a:rPr>
              <a:t>firstfruits</a:t>
            </a:r>
            <a:r>
              <a:rPr lang="en-US" sz="2000" b="1" dirty="0">
                <a:latin typeface="+mj-lt"/>
              </a:rPr>
              <a:t>,</a:t>
            </a:r>
          </a:p>
          <a:p>
            <a:pPr algn="ctr"/>
            <a:r>
              <a:rPr lang="en-US" sz="2000" b="1" dirty="0">
                <a:latin typeface="+mj-lt"/>
              </a:rPr>
              <a:t>afterward those </a:t>
            </a:r>
            <a:r>
              <a:rPr lang="en-US" sz="2000" b="1" i="1" dirty="0">
                <a:latin typeface="+mj-lt"/>
              </a:rPr>
              <a:t>who</a:t>
            </a:r>
            <a:r>
              <a:rPr lang="en-US" sz="2000" b="1" dirty="0">
                <a:latin typeface="+mj-lt"/>
              </a:rPr>
              <a:t> are Christ’s at His coming.</a:t>
            </a:r>
          </a:p>
        </p:txBody>
      </p:sp>
      <p:sp>
        <p:nvSpPr>
          <p:cNvPr id="6" name="TextBox 5">
            <a:extLst>
              <a:ext uri="{FF2B5EF4-FFF2-40B4-BE49-F238E27FC236}">
                <a16:creationId xmlns:a16="http://schemas.microsoft.com/office/drawing/2014/main" id="{7D5D0EAE-1A0C-FD4D-BF19-ABB239CE5DCE}"/>
              </a:ext>
            </a:extLst>
          </p:cNvPr>
          <p:cNvSpPr txBox="1"/>
          <p:nvPr/>
        </p:nvSpPr>
        <p:spPr>
          <a:xfrm>
            <a:off x="2626051" y="5334000"/>
            <a:ext cx="2989152" cy="369332"/>
          </a:xfrm>
          <a:prstGeom prst="rect">
            <a:avLst/>
          </a:prstGeom>
          <a:noFill/>
        </p:spPr>
        <p:txBody>
          <a:bodyPr wrap="none" rtlCol="0">
            <a:spAutoFit/>
          </a:bodyPr>
          <a:lstStyle/>
          <a:p>
            <a:pPr algn="ctr"/>
            <a:r>
              <a:rPr lang="en-US" b="1" dirty="0"/>
              <a:t>Please turn to 2 Timothy 1:10</a:t>
            </a:r>
          </a:p>
        </p:txBody>
      </p:sp>
      <p:sp>
        <p:nvSpPr>
          <p:cNvPr id="7" name="TextBox 6">
            <a:extLst>
              <a:ext uri="{FF2B5EF4-FFF2-40B4-BE49-F238E27FC236}">
                <a16:creationId xmlns:a16="http://schemas.microsoft.com/office/drawing/2014/main" id="{AFA709D1-013A-7A4C-949F-0948AB0E1301}"/>
              </a:ext>
            </a:extLst>
          </p:cNvPr>
          <p:cNvSpPr txBox="1"/>
          <p:nvPr/>
        </p:nvSpPr>
        <p:spPr>
          <a:xfrm>
            <a:off x="1143000" y="1828800"/>
            <a:ext cx="5595955" cy="400110"/>
          </a:xfrm>
          <a:prstGeom prst="rect">
            <a:avLst/>
          </a:prstGeom>
          <a:noFill/>
        </p:spPr>
        <p:txBody>
          <a:bodyPr wrap="none" rtlCol="0">
            <a:spAutoFit/>
          </a:bodyPr>
          <a:lstStyle/>
          <a:p>
            <a:r>
              <a:rPr lang="en-US" sz="2000" b="1" dirty="0">
                <a:latin typeface="+mj-lt"/>
              </a:rPr>
              <a:t>Watch how Jesus takes care of our grave problem.</a:t>
            </a:r>
          </a:p>
        </p:txBody>
      </p:sp>
    </p:spTree>
    <p:extLst>
      <p:ext uri="{BB962C8B-B14F-4D97-AF65-F5344CB8AC3E}">
        <p14:creationId xmlns:p14="http://schemas.microsoft.com/office/powerpoint/2010/main" val="161668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DF829E42-0A65-9340-AB23-188C2AD38EBF}"/>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55A94944-8C7C-C442-B8F0-399D3481F6F9}"/>
              </a:ext>
            </a:extLst>
          </p:cNvPr>
          <p:cNvSpPr txBox="1"/>
          <p:nvPr/>
        </p:nvSpPr>
        <p:spPr>
          <a:xfrm>
            <a:off x="1901527" y="2514600"/>
            <a:ext cx="5171224" cy="1600438"/>
          </a:xfrm>
          <a:prstGeom prst="rect">
            <a:avLst/>
          </a:prstGeom>
          <a:noFill/>
          <a:ln w="12700" cap="rnd" cmpd="sng">
            <a:solidFill>
              <a:schemeClr val="tx1"/>
            </a:solidFill>
          </a:ln>
        </p:spPr>
        <p:txBody>
          <a:bodyPr wrap="none" rtlCol="0">
            <a:spAutoFit/>
          </a:bodyPr>
          <a:lstStyle/>
          <a:p>
            <a:pPr algn="ctr"/>
            <a:r>
              <a:rPr lang="en-US" b="1" dirty="0">
                <a:latin typeface="+mj-lt"/>
              </a:rPr>
              <a:t>#17</a:t>
            </a:r>
            <a:endParaRPr lang="en-US" sz="2000" b="1" dirty="0">
              <a:latin typeface="+mj-lt"/>
            </a:endParaRPr>
          </a:p>
          <a:p>
            <a:pPr algn="ctr"/>
            <a:r>
              <a:rPr lang="en-US" sz="1400" b="1" dirty="0">
                <a:latin typeface="+mj-lt"/>
              </a:rPr>
              <a:t>2 Timothy 1:10</a:t>
            </a:r>
            <a:r>
              <a:rPr lang="en-US" sz="1200" b="1" dirty="0">
                <a:latin typeface="+mj-lt"/>
              </a:rPr>
              <a:t>  </a:t>
            </a:r>
            <a:r>
              <a:rPr lang="en-US" sz="2000" b="1" dirty="0">
                <a:latin typeface="+mj-lt"/>
              </a:rPr>
              <a:t>but has now been revealed by the</a:t>
            </a:r>
          </a:p>
          <a:p>
            <a:pPr algn="ctr"/>
            <a:r>
              <a:rPr lang="en-US" sz="2000" b="1" dirty="0">
                <a:latin typeface="+mj-lt"/>
              </a:rPr>
              <a:t>appearing of our Savior Jesus Christ, </a:t>
            </a:r>
          </a:p>
          <a:p>
            <a:pPr algn="ctr"/>
            <a:r>
              <a:rPr lang="en-US" sz="2000" b="1" i="1" dirty="0">
                <a:latin typeface="+mj-lt"/>
              </a:rPr>
              <a:t>who</a:t>
            </a:r>
            <a:r>
              <a:rPr lang="en-US" sz="2000" b="1" dirty="0">
                <a:latin typeface="+mj-lt"/>
              </a:rPr>
              <a:t> has abolished death and brought life and </a:t>
            </a:r>
          </a:p>
          <a:p>
            <a:pPr algn="ctr"/>
            <a:r>
              <a:rPr lang="en-US" sz="2000" b="1" dirty="0">
                <a:latin typeface="+mj-lt"/>
              </a:rPr>
              <a:t>immortality to light through the gospel,</a:t>
            </a:r>
          </a:p>
        </p:txBody>
      </p:sp>
      <p:sp>
        <p:nvSpPr>
          <p:cNvPr id="6" name="TextBox 5">
            <a:extLst>
              <a:ext uri="{FF2B5EF4-FFF2-40B4-BE49-F238E27FC236}">
                <a16:creationId xmlns:a16="http://schemas.microsoft.com/office/drawing/2014/main" id="{6AA20C80-7DF3-FE44-B080-AB2EA9619115}"/>
              </a:ext>
            </a:extLst>
          </p:cNvPr>
          <p:cNvSpPr txBox="1"/>
          <p:nvPr/>
        </p:nvSpPr>
        <p:spPr>
          <a:xfrm>
            <a:off x="3271278" y="5181600"/>
            <a:ext cx="2804999" cy="646331"/>
          </a:xfrm>
          <a:prstGeom prst="rect">
            <a:avLst/>
          </a:prstGeom>
          <a:noFill/>
        </p:spPr>
        <p:txBody>
          <a:bodyPr wrap="none" rtlCol="0">
            <a:spAutoFit/>
          </a:bodyPr>
          <a:lstStyle/>
          <a:p>
            <a:pPr algn="ctr"/>
            <a:r>
              <a:rPr lang="en-US" b="1" dirty="0"/>
              <a:t>Paul says it another way</a:t>
            </a:r>
          </a:p>
          <a:p>
            <a:pPr algn="ctr"/>
            <a:r>
              <a:rPr lang="en-US" b="1" dirty="0"/>
              <a:t>Please turn to Romans 5:10</a:t>
            </a:r>
          </a:p>
        </p:txBody>
      </p:sp>
      <p:sp>
        <p:nvSpPr>
          <p:cNvPr id="7" name="TextBox 6">
            <a:extLst>
              <a:ext uri="{FF2B5EF4-FFF2-40B4-BE49-F238E27FC236}">
                <a16:creationId xmlns:a16="http://schemas.microsoft.com/office/drawing/2014/main" id="{B5AA0330-3CB5-834D-97F7-AEEE7BB99BC4}"/>
              </a:ext>
            </a:extLst>
          </p:cNvPr>
          <p:cNvSpPr txBox="1"/>
          <p:nvPr/>
        </p:nvSpPr>
        <p:spPr>
          <a:xfrm>
            <a:off x="685800" y="1828800"/>
            <a:ext cx="6192144" cy="400110"/>
          </a:xfrm>
          <a:prstGeom prst="rect">
            <a:avLst/>
          </a:prstGeom>
          <a:noFill/>
        </p:spPr>
        <p:txBody>
          <a:bodyPr wrap="none" rtlCol="0">
            <a:spAutoFit/>
          </a:bodyPr>
          <a:lstStyle/>
          <a:p>
            <a:r>
              <a:rPr lang="en-US" sz="2000" b="1" dirty="0">
                <a:latin typeface="+mj-lt"/>
              </a:rPr>
              <a:t>In a nutshell, what two things does the gospel bring us?</a:t>
            </a:r>
          </a:p>
        </p:txBody>
      </p:sp>
    </p:spTree>
    <p:extLst>
      <p:ext uri="{BB962C8B-B14F-4D97-AF65-F5344CB8AC3E}">
        <p14:creationId xmlns:p14="http://schemas.microsoft.com/office/powerpoint/2010/main" val="120688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CBEA4DA9-1CE7-B147-9CF5-00934DE52F2F}"/>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588C3E9A-E430-2B40-B6C6-7EBA1D21C86C}"/>
              </a:ext>
            </a:extLst>
          </p:cNvPr>
          <p:cNvSpPr txBox="1"/>
          <p:nvPr/>
        </p:nvSpPr>
        <p:spPr>
          <a:xfrm>
            <a:off x="1833752" y="2514600"/>
            <a:ext cx="5438219" cy="1600438"/>
          </a:xfrm>
          <a:prstGeom prst="rect">
            <a:avLst/>
          </a:prstGeom>
          <a:noFill/>
          <a:ln w="12700" cap="rnd" cmpd="sng">
            <a:solidFill>
              <a:schemeClr val="tx1"/>
            </a:solidFill>
          </a:ln>
        </p:spPr>
        <p:txBody>
          <a:bodyPr wrap="none" rtlCol="0">
            <a:spAutoFit/>
          </a:bodyPr>
          <a:lstStyle/>
          <a:p>
            <a:pPr algn="ctr"/>
            <a:r>
              <a:rPr lang="en-US" b="1" dirty="0">
                <a:latin typeface="+mj-lt"/>
              </a:rPr>
              <a:t>#18</a:t>
            </a:r>
            <a:endParaRPr lang="en-US" sz="2000" b="1" dirty="0">
              <a:latin typeface="+mj-lt"/>
            </a:endParaRPr>
          </a:p>
          <a:p>
            <a:pPr algn="ctr"/>
            <a:r>
              <a:rPr lang="en-US" sz="1400" b="1" dirty="0">
                <a:latin typeface="+mj-lt"/>
              </a:rPr>
              <a:t>Romans 5:10</a:t>
            </a:r>
            <a:r>
              <a:rPr lang="en-US" sz="1200" b="1" dirty="0">
                <a:latin typeface="+mj-lt"/>
              </a:rPr>
              <a:t>  </a:t>
            </a:r>
            <a:r>
              <a:rPr lang="en-US" sz="2000" b="1" dirty="0">
                <a:latin typeface="+mj-lt"/>
              </a:rPr>
              <a:t>For if when we were enemies we were</a:t>
            </a:r>
          </a:p>
          <a:p>
            <a:pPr algn="ctr"/>
            <a:r>
              <a:rPr lang="en-US" sz="2000" b="1" dirty="0">
                <a:latin typeface="+mj-lt"/>
              </a:rPr>
              <a:t>reconciled to God through the death of His Son,</a:t>
            </a:r>
          </a:p>
          <a:p>
            <a:pPr algn="ctr"/>
            <a:r>
              <a:rPr lang="en-US" sz="2000" b="1" dirty="0">
                <a:latin typeface="+mj-lt"/>
              </a:rPr>
              <a:t>much more, having been reconciled, </a:t>
            </a:r>
          </a:p>
          <a:p>
            <a:pPr algn="ctr"/>
            <a:r>
              <a:rPr lang="en-US" sz="2000" b="1" dirty="0">
                <a:latin typeface="+mj-lt"/>
              </a:rPr>
              <a:t>we shall be saved by His life.</a:t>
            </a:r>
          </a:p>
        </p:txBody>
      </p:sp>
      <p:sp>
        <p:nvSpPr>
          <p:cNvPr id="6" name="TextBox 5">
            <a:extLst>
              <a:ext uri="{FF2B5EF4-FFF2-40B4-BE49-F238E27FC236}">
                <a16:creationId xmlns:a16="http://schemas.microsoft.com/office/drawing/2014/main" id="{01975782-6687-7A43-88C4-CE8F9178E030}"/>
              </a:ext>
            </a:extLst>
          </p:cNvPr>
          <p:cNvSpPr txBox="1"/>
          <p:nvPr/>
        </p:nvSpPr>
        <p:spPr>
          <a:xfrm>
            <a:off x="2765473" y="5181600"/>
            <a:ext cx="2804999" cy="369332"/>
          </a:xfrm>
          <a:prstGeom prst="rect">
            <a:avLst/>
          </a:prstGeom>
          <a:noFill/>
        </p:spPr>
        <p:txBody>
          <a:bodyPr wrap="none" rtlCol="0">
            <a:spAutoFit/>
          </a:bodyPr>
          <a:lstStyle/>
          <a:p>
            <a:pPr algn="ctr"/>
            <a:r>
              <a:rPr lang="en-US" b="1" dirty="0"/>
              <a:t>Please turn to Romans 10:9</a:t>
            </a:r>
          </a:p>
        </p:txBody>
      </p:sp>
      <p:sp>
        <p:nvSpPr>
          <p:cNvPr id="7" name="TextBox 6">
            <a:extLst>
              <a:ext uri="{FF2B5EF4-FFF2-40B4-BE49-F238E27FC236}">
                <a16:creationId xmlns:a16="http://schemas.microsoft.com/office/drawing/2014/main" id="{41337C65-52D4-B549-8875-B4F28B5B0CE4}"/>
              </a:ext>
            </a:extLst>
          </p:cNvPr>
          <p:cNvSpPr txBox="1"/>
          <p:nvPr/>
        </p:nvSpPr>
        <p:spPr>
          <a:xfrm>
            <a:off x="2419653" y="1600200"/>
            <a:ext cx="4312334" cy="707886"/>
          </a:xfrm>
          <a:prstGeom prst="rect">
            <a:avLst/>
          </a:prstGeom>
          <a:noFill/>
        </p:spPr>
        <p:txBody>
          <a:bodyPr wrap="none" rtlCol="0">
            <a:spAutoFit/>
          </a:bodyPr>
          <a:lstStyle/>
          <a:p>
            <a:pPr algn="ctr"/>
            <a:r>
              <a:rPr lang="en-US" sz="2000" b="1" dirty="0">
                <a:latin typeface="+mj-lt"/>
              </a:rPr>
              <a:t>What can we be through Jesus' death?</a:t>
            </a:r>
          </a:p>
          <a:p>
            <a:pPr algn="ctr"/>
            <a:r>
              <a:rPr lang="en-US" sz="2000" b="1" dirty="0">
                <a:latin typeface="+mj-lt"/>
              </a:rPr>
              <a:t>What can we be through His life?</a:t>
            </a:r>
          </a:p>
        </p:txBody>
      </p:sp>
    </p:spTree>
    <p:extLst>
      <p:ext uri="{BB962C8B-B14F-4D97-AF65-F5344CB8AC3E}">
        <p14:creationId xmlns:p14="http://schemas.microsoft.com/office/powerpoint/2010/main" val="4060105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Content Placeholder 5">
            <a:extLst>
              <a:ext uri="{FF2B5EF4-FFF2-40B4-BE49-F238E27FC236}">
                <a16:creationId xmlns:a16="http://schemas.microsoft.com/office/drawing/2014/main" id="{93919944-CCB9-3B44-8895-4839B234FDC4}"/>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9" name="TextBox 8">
            <a:extLst>
              <a:ext uri="{FF2B5EF4-FFF2-40B4-BE49-F238E27FC236}">
                <a16:creationId xmlns:a16="http://schemas.microsoft.com/office/drawing/2014/main" id="{6ACBF64C-F47C-324C-8F2B-A84DB6F227D4}"/>
              </a:ext>
            </a:extLst>
          </p:cNvPr>
          <p:cNvSpPr txBox="1"/>
          <p:nvPr/>
        </p:nvSpPr>
        <p:spPr>
          <a:xfrm>
            <a:off x="2840529" y="2971800"/>
            <a:ext cx="3370282" cy="830997"/>
          </a:xfrm>
          <a:prstGeom prst="rect">
            <a:avLst/>
          </a:prstGeom>
          <a:noFill/>
          <a:ln w="12700" cap="rnd" cmpd="sng">
            <a:solidFill>
              <a:schemeClr val="tx1"/>
            </a:solidFill>
          </a:ln>
        </p:spPr>
        <p:txBody>
          <a:bodyPr wrap="none" rtlCol="0">
            <a:spAutoFit/>
          </a:bodyPr>
          <a:lstStyle/>
          <a:p>
            <a:pPr algn="ctr"/>
            <a:r>
              <a:rPr lang="en-US" sz="2400" b="1" i="1" dirty="0">
                <a:latin typeface="+mj-lt"/>
              </a:rPr>
              <a:t>HOW DO I GET IN ON IT?</a:t>
            </a:r>
            <a:r>
              <a:rPr lang="en-US" sz="2400" b="1" dirty="0">
                <a:latin typeface="+mj-lt"/>
              </a:rPr>
              <a:t> </a:t>
            </a:r>
          </a:p>
          <a:p>
            <a:pPr algn="ctr"/>
            <a:r>
              <a:rPr lang="en-US" sz="2400" b="1" dirty="0">
                <a:latin typeface="+mj-lt"/>
              </a:rPr>
              <a:t>(Romans 10:9)</a:t>
            </a:r>
          </a:p>
        </p:txBody>
      </p:sp>
    </p:spTree>
    <p:extLst>
      <p:ext uri="{BB962C8B-B14F-4D97-AF65-F5344CB8AC3E}">
        <p14:creationId xmlns:p14="http://schemas.microsoft.com/office/powerpoint/2010/main" val="1128578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AD9DCED0-92AD-C84C-99CE-BBE80D91F8EE}"/>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6B9053C2-E98A-4043-A16F-71753B6DC0F6}"/>
              </a:ext>
            </a:extLst>
          </p:cNvPr>
          <p:cNvSpPr txBox="1"/>
          <p:nvPr/>
        </p:nvSpPr>
        <p:spPr>
          <a:xfrm>
            <a:off x="1751019" y="2514600"/>
            <a:ext cx="5585824" cy="1292662"/>
          </a:xfrm>
          <a:prstGeom prst="rect">
            <a:avLst/>
          </a:prstGeom>
          <a:noFill/>
          <a:ln w="12700" cap="rnd" cmpd="sng">
            <a:solidFill>
              <a:schemeClr val="tx1"/>
            </a:solidFill>
          </a:ln>
        </p:spPr>
        <p:txBody>
          <a:bodyPr wrap="none" rtlCol="0">
            <a:spAutoFit/>
          </a:bodyPr>
          <a:lstStyle/>
          <a:p>
            <a:pPr algn="ctr"/>
            <a:r>
              <a:rPr lang="en-US" b="1" dirty="0">
                <a:latin typeface="+mj-lt"/>
              </a:rPr>
              <a:t>#19</a:t>
            </a:r>
            <a:endParaRPr lang="en-US" sz="2000" b="1" dirty="0">
              <a:latin typeface="+mj-lt"/>
            </a:endParaRPr>
          </a:p>
          <a:p>
            <a:pPr algn="ctr"/>
            <a:r>
              <a:rPr lang="en-US" sz="1400" b="1" dirty="0">
                <a:latin typeface="+mj-lt"/>
              </a:rPr>
              <a:t>Romans 10:9</a:t>
            </a:r>
            <a:r>
              <a:rPr lang="en-US" sz="1200" b="1" dirty="0">
                <a:latin typeface="+mj-lt"/>
              </a:rPr>
              <a:t>  </a:t>
            </a:r>
            <a:r>
              <a:rPr lang="en-US" sz="2000" b="1" dirty="0">
                <a:latin typeface="+mj-lt"/>
              </a:rPr>
              <a:t>that if you confess with your mouth the </a:t>
            </a:r>
          </a:p>
          <a:p>
            <a:pPr algn="ctr"/>
            <a:r>
              <a:rPr lang="en-US" sz="2000" b="1" dirty="0">
                <a:latin typeface="+mj-lt"/>
              </a:rPr>
              <a:t>Lord Jesus and believe in your heart that God has </a:t>
            </a:r>
          </a:p>
          <a:p>
            <a:pPr algn="ctr"/>
            <a:r>
              <a:rPr lang="en-US" sz="2000" b="1" dirty="0">
                <a:latin typeface="+mj-lt"/>
              </a:rPr>
              <a:t>raised Him from the dead, you will be saved.</a:t>
            </a:r>
            <a:r>
              <a:rPr lang="en-US" sz="2000" dirty="0"/>
              <a:t> </a:t>
            </a:r>
            <a:endParaRPr lang="en-US" sz="2000" b="1" dirty="0">
              <a:latin typeface="+mj-lt"/>
            </a:endParaRPr>
          </a:p>
        </p:txBody>
      </p:sp>
      <p:sp>
        <p:nvSpPr>
          <p:cNvPr id="6" name="TextBox 5">
            <a:extLst>
              <a:ext uri="{FF2B5EF4-FFF2-40B4-BE49-F238E27FC236}">
                <a16:creationId xmlns:a16="http://schemas.microsoft.com/office/drawing/2014/main" id="{33852243-50C6-194F-BAC0-FD6E33A69BC4}"/>
              </a:ext>
            </a:extLst>
          </p:cNvPr>
          <p:cNvSpPr txBox="1"/>
          <p:nvPr/>
        </p:nvSpPr>
        <p:spPr>
          <a:xfrm>
            <a:off x="2789423" y="5181600"/>
            <a:ext cx="3501921" cy="646331"/>
          </a:xfrm>
          <a:prstGeom prst="rect">
            <a:avLst/>
          </a:prstGeom>
          <a:noFill/>
        </p:spPr>
        <p:txBody>
          <a:bodyPr wrap="none" rtlCol="0">
            <a:spAutoFit/>
          </a:bodyPr>
          <a:lstStyle/>
          <a:p>
            <a:pPr algn="ctr"/>
            <a:r>
              <a:rPr lang="en-US" b="1" dirty="0"/>
              <a:t>Must we change our lifestyles?</a:t>
            </a:r>
          </a:p>
          <a:p>
            <a:pPr algn="ctr"/>
            <a:r>
              <a:rPr lang="en-US" b="1" dirty="0"/>
              <a:t>Please turn to 1 Corinthians 6:9-10</a:t>
            </a:r>
          </a:p>
        </p:txBody>
      </p:sp>
      <p:sp>
        <p:nvSpPr>
          <p:cNvPr id="7" name="TextBox 6">
            <a:extLst>
              <a:ext uri="{FF2B5EF4-FFF2-40B4-BE49-F238E27FC236}">
                <a16:creationId xmlns:a16="http://schemas.microsoft.com/office/drawing/2014/main" id="{6D050295-A006-6A48-B5AA-1772FFFA33C0}"/>
              </a:ext>
            </a:extLst>
          </p:cNvPr>
          <p:cNvSpPr txBox="1"/>
          <p:nvPr/>
        </p:nvSpPr>
        <p:spPr>
          <a:xfrm>
            <a:off x="1289825" y="1752600"/>
            <a:ext cx="6563399" cy="707886"/>
          </a:xfrm>
          <a:prstGeom prst="rect">
            <a:avLst/>
          </a:prstGeom>
          <a:noFill/>
        </p:spPr>
        <p:txBody>
          <a:bodyPr wrap="none" rtlCol="0">
            <a:spAutoFit/>
          </a:bodyPr>
          <a:lstStyle/>
          <a:p>
            <a:pPr algn="ctr"/>
            <a:r>
              <a:rPr lang="en-US" sz="2000" b="1" dirty="0">
                <a:latin typeface="+mj-lt"/>
              </a:rPr>
              <a:t>Must we confess Christ and believe the gospel to be saved?</a:t>
            </a:r>
          </a:p>
          <a:p>
            <a:pPr algn="ctr"/>
            <a:r>
              <a:rPr lang="en-US" sz="2000" b="1" dirty="0">
                <a:latin typeface="+mj-lt"/>
              </a:rPr>
              <a:t>Is this a life and death statement?</a:t>
            </a:r>
          </a:p>
        </p:txBody>
      </p:sp>
    </p:spTree>
    <p:extLst>
      <p:ext uri="{BB962C8B-B14F-4D97-AF65-F5344CB8AC3E}">
        <p14:creationId xmlns:p14="http://schemas.microsoft.com/office/powerpoint/2010/main" val="2577518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F1E8FB43-E4CD-C741-BFFC-C551C6EA9C9E}"/>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ED6FCA92-64FD-324C-95A0-B2180E47FA6E}"/>
              </a:ext>
            </a:extLst>
          </p:cNvPr>
          <p:cNvSpPr txBox="1"/>
          <p:nvPr/>
        </p:nvSpPr>
        <p:spPr>
          <a:xfrm>
            <a:off x="838200" y="2514600"/>
            <a:ext cx="7728398" cy="2215991"/>
          </a:xfrm>
          <a:prstGeom prst="rect">
            <a:avLst/>
          </a:prstGeom>
          <a:noFill/>
          <a:ln w="12700" cap="rnd" cmpd="sng">
            <a:solidFill>
              <a:schemeClr val="tx1"/>
            </a:solidFill>
          </a:ln>
        </p:spPr>
        <p:txBody>
          <a:bodyPr wrap="square" rtlCol="0">
            <a:spAutoFit/>
          </a:bodyPr>
          <a:lstStyle/>
          <a:p>
            <a:pPr algn="ctr"/>
            <a:r>
              <a:rPr lang="en-US" b="1" dirty="0">
                <a:latin typeface="+mj-lt"/>
              </a:rPr>
              <a:t>#20</a:t>
            </a:r>
            <a:endParaRPr lang="en-US" sz="2000" b="1" dirty="0">
              <a:latin typeface="+mj-lt"/>
            </a:endParaRPr>
          </a:p>
          <a:p>
            <a:pPr algn="ctr"/>
            <a:r>
              <a:rPr lang="en-US" sz="1400" b="1" dirty="0">
                <a:latin typeface="+mj-lt"/>
              </a:rPr>
              <a:t>1 Corinthians 6:9-10</a:t>
            </a:r>
            <a:r>
              <a:rPr lang="en-US" sz="1200" b="1" dirty="0">
                <a:latin typeface="+mj-lt"/>
              </a:rPr>
              <a:t>  </a:t>
            </a:r>
            <a:r>
              <a:rPr lang="en-US" sz="2000" b="1" dirty="0">
                <a:latin typeface="+mj-lt"/>
              </a:rPr>
              <a:t>Do you not know that the unrighteous </a:t>
            </a:r>
          </a:p>
          <a:p>
            <a:pPr algn="ctr"/>
            <a:r>
              <a:rPr lang="en-US" sz="2000" b="1" dirty="0">
                <a:latin typeface="+mj-lt"/>
              </a:rPr>
              <a:t>will not inherit the kingdom of God? Do not be deceived. </a:t>
            </a:r>
          </a:p>
          <a:p>
            <a:pPr algn="ctr"/>
            <a:r>
              <a:rPr lang="en-US" sz="2000" b="1" dirty="0">
                <a:latin typeface="+mj-lt"/>
              </a:rPr>
              <a:t>Neither fornicators, nor idolaters, nor adulterers, nor </a:t>
            </a:r>
          </a:p>
          <a:p>
            <a:pPr algn="ctr"/>
            <a:r>
              <a:rPr lang="en-US" sz="2000" b="1" dirty="0">
                <a:latin typeface="+mj-lt"/>
              </a:rPr>
              <a:t>homosexuals, </a:t>
            </a:r>
            <a:r>
              <a:rPr lang="en-US" sz="2000" b="1" baseline="30000" dirty="0">
                <a:latin typeface="+mj-lt"/>
              </a:rPr>
              <a:t> </a:t>
            </a:r>
            <a:r>
              <a:rPr lang="en-US" sz="2000" b="1" dirty="0">
                <a:latin typeface="+mj-lt"/>
              </a:rPr>
              <a:t>nor sodomites, nor thieves, nor covetous, </a:t>
            </a:r>
          </a:p>
          <a:p>
            <a:pPr algn="ctr"/>
            <a:r>
              <a:rPr lang="en-US" sz="2000" b="1" dirty="0">
                <a:latin typeface="+mj-lt"/>
              </a:rPr>
              <a:t>nor drunkards, nor revilers, nor extortioners will </a:t>
            </a:r>
          </a:p>
          <a:p>
            <a:pPr algn="ctr"/>
            <a:r>
              <a:rPr lang="en-US" sz="2000" b="1" dirty="0">
                <a:latin typeface="+mj-lt"/>
              </a:rPr>
              <a:t>inherit the kingdom of God. </a:t>
            </a:r>
          </a:p>
        </p:txBody>
      </p:sp>
      <p:sp>
        <p:nvSpPr>
          <p:cNvPr id="6" name="TextBox 5">
            <a:extLst>
              <a:ext uri="{FF2B5EF4-FFF2-40B4-BE49-F238E27FC236}">
                <a16:creationId xmlns:a16="http://schemas.microsoft.com/office/drawing/2014/main" id="{7A3C4DA6-5A7F-9C4F-859A-926EDC5382E7}"/>
              </a:ext>
            </a:extLst>
          </p:cNvPr>
          <p:cNvSpPr txBox="1"/>
          <p:nvPr/>
        </p:nvSpPr>
        <p:spPr>
          <a:xfrm>
            <a:off x="3226856" y="5181600"/>
            <a:ext cx="2768578" cy="646331"/>
          </a:xfrm>
          <a:prstGeom prst="rect">
            <a:avLst/>
          </a:prstGeom>
          <a:noFill/>
        </p:spPr>
        <p:txBody>
          <a:bodyPr wrap="none" rtlCol="0">
            <a:spAutoFit/>
          </a:bodyPr>
          <a:lstStyle/>
          <a:p>
            <a:pPr algn="ctr"/>
            <a:r>
              <a:rPr lang="en-US" b="1" dirty="0"/>
              <a:t>What if we do not change?</a:t>
            </a:r>
          </a:p>
          <a:p>
            <a:pPr algn="ctr"/>
            <a:r>
              <a:rPr lang="en-US" b="1" dirty="0"/>
              <a:t>Please turn to Luke 13:3,5</a:t>
            </a:r>
          </a:p>
        </p:txBody>
      </p:sp>
      <p:sp>
        <p:nvSpPr>
          <p:cNvPr id="7" name="TextBox 6">
            <a:extLst>
              <a:ext uri="{FF2B5EF4-FFF2-40B4-BE49-F238E27FC236}">
                <a16:creationId xmlns:a16="http://schemas.microsoft.com/office/drawing/2014/main" id="{2EC9853A-5F21-6447-AB96-028F30D37D15}"/>
              </a:ext>
            </a:extLst>
          </p:cNvPr>
          <p:cNvSpPr txBox="1"/>
          <p:nvPr/>
        </p:nvSpPr>
        <p:spPr>
          <a:xfrm>
            <a:off x="1605248" y="1752600"/>
            <a:ext cx="5869235" cy="707886"/>
          </a:xfrm>
          <a:prstGeom prst="rect">
            <a:avLst/>
          </a:prstGeom>
          <a:noFill/>
        </p:spPr>
        <p:txBody>
          <a:bodyPr wrap="none" rtlCol="0">
            <a:spAutoFit/>
          </a:bodyPr>
          <a:lstStyle/>
          <a:p>
            <a:pPr algn="ctr"/>
            <a:r>
              <a:rPr lang="en-US" sz="2000" b="1" dirty="0">
                <a:latin typeface="+mj-lt"/>
              </a:rPr>
              <a:t>Also see Ephesians 4:17 – 5:7 and Galatians 5:19-26</a:t>
            </a:r>
          </a:p>
          <a:p>
            <a:pPr algn="ctr"/>
            <a:r>
              <a:rPr lang="en-US" sz="2000" b="1" dirty="0">
                <a:latin typeface="+mj-lt"/>
              </a:rPr>
              <a:t>**** Romans 1:28-32 ****</a:t>
            </a:r>
          </a:p>
        </p:txBody>
      </p:sp>
    </p:spTree>
    <p:extLst>
      <p:ext uri="{BB962C8B-B14F-4D97-AF65-F5344CB8AC3E}">
        <p14:creationId xmlns:p14="http://schemas.microsoft.com/office/powerpoint/2010/main" val="203775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DAAA4DBD-6712-F648-8B65-49F8A41E0DAE}"/>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ABFF9397-D437-0443-86BC-F85B3F12A1B1}"/>
              </a:ext>
            </a:extLst>
          </p:cNvPr>
          <p:cNvSpPr txBox="1"/>
          <p:nvPr/>
        </p:nvSpPr>
        <p:spPr>
          <a:xfrm>
            <a:off x="2100433" y="2514600"/>
            <a:ext cx="5275611" cy="1908215"/>
          </a:xfrm>
          <a:prstGeom prst="rect">
            <a:avLst/>
          </a:prstGeom>
          <a:noFill/>
          <a:ln w="12700" cap="rnd" cmpd="sng">
            <a:solidFill>
              <a:schemeClr val="tx1"/>
            </a:solidFill>
          </a:ln>
        </p:spPr>
        <p:txBody>
          <a:bodyPr wrap="none" rtlCol="0">
            <a:spAutoFit/>
          </a:bodyPr>
          <a:lstStyle/>
          <a:p>
            <a:pPr algn="ctr"/>
            <a:r>
              <a:rPr lang="en-US" b="1" dirty="0">
                <a:latin typeface="+mj-lt"/>
              </a:rPr>
              <a:t>#21</a:t>
            </a:r>
            <a:endParaRPr lang="en-US" sz="2000" b="1" dirty="0">
              <a:latin typeface="+mj-lt"/>
            </a:endParaRPr>
          </a:p>
          <a:p>
            <a:pPr algn="ctr"/>
            <a:r>
              <a:rPr lang="en-US" sz="1400" b="1" dirty="0">
                <a:latin typeface="+mj-lt"/>
              </a:rPr>
              <a:t>Luke 13:3,5</a:t>
            </a:r>
            <a:r>
              <a:rPr lang="en-US" sz="1200" b="1" dirty="0">
                <a:latin typeface="+mj-lt"/>
              </a:rPr>
              <a:t> </a:t>
            </a:r>
            <a:r>
              <a:rPr lang="en-US" sz="2000" b="1" dirty="0">
                <a:latin typeface="+mj-lt"/>
              </a:rPr>
              <a:t>3 I tell you, no; but unless you repent </a:t>
            </a:r>
          </a:p>
          <a:p>
            <a:pPr algn="ctr"/>
            <a:r>
              <a:rPr lang="en-US" sz="2000" b="1" dirty="0">
                <a:latin typeface="+mj-lt"/>
              </a:rPr>
              <a:t>you will all likewise perish.</a:t>
            </a:r>
          </a:p>
          <a:p>
            <a:pPr algn="ctr"/>
            <a:r>
              <a:rPr lang="en-US" sz="2000" b="1" dirty="0"/>
              <a:t>                5 </a:t>
            </a:r>
            <a:r>
              <a:rPr lang="en-US" sz="2000" b="1" dirty="0">
                <a:latin typeface="+mj-lt"/>
              </a:rPr>
              <a:t>I tell you, no; but unless you repent</a:t>
            </a:r>
          </a:p>
          <a:p>
            <a:pPr algn="ctr"/>
            <a:r>
              <a:rPr lang="en-US" sz="2000" b="1" dirty="0">
                <a:latin typeface="+mj-lt"/>
              </a:rPr>
              <a:t> you will all likewise perish.</a:t>
            </a:r>
          </a:p>
          <a:p>
            <a:pPr algn="ctr"/>
            <a:endParaRPr lang="en-US" sz="2000" b="1" dirty="0">
              <a:latin typeface="+mj-lt"/>
            </a:endParaRPr>
          </a:p>
        </p:txBody>
      </p:sp>
      <p:sp>
        <p:nvSpPr>
          <p:cNvPr id="6" name="TextBox 5">
            <a:extLst>
              <a:ext uri="{FF2B5EF4-FFF2-40B4-BE49-F238E27FC236}">
                <a16:creationId xmlns:a16="http://schemas.microsoft.com/office/drawing/2014/main" id="{185BF5AA-7D52-9842-8DD1-47540E10B61F}"/>
              </a:ext>
            </a:extLst>
          </p:cNvPr>
          <p:cNvSpPr txBox="1"/>
          <p:nvPr/>
        </p:nvSpPr>
        <p:spPr>
          <a:xfrm>
            <a:off x="2196932" y="5181600"/>
            <a:ext cx="4991815" cy="646331"/>
          </a:xfrm>
          <a:prstGeom prst="rect">
            <a:avLst/>
          </a:prstGeom>
          <a:noFill/>
        </p:spPr>
        <p:txBody>
          <a:bodyPr wrap="none" rtlCol="0">
            <a:spAutoFit/>
          </a:bodyPr>
          <a:lstStyle/>
          <a:p>
            <a:pPr algn="ctr"/>
            <a:r>
              <a:rPr lang="en-US" b="1" dirty="0"/>
              <a:t>To get in on the saving Gospel, what must we do?</a:t>
            </a:r>
          </a:p>
          <a:p>
            <a:pPr algn="ctr"/>
            <a:r>
              <a:rPr lang="en-US" b="1" dirty="0"/>
              <a:t>Please turn to 1 Corinthians 6:9-10</a:t>
            </a:r>
          </a:p>
        </p:txBody>
      </p:sp>
      <p:sp>
        <p:nvSpPr>
          <p:cNvPr id="7" name="TextBox 6">
            <a:extLst>
              <a:ext uri="{FF2B5EF4-FFF2-40B4-BE49-F238E27FC236}">
                <a16:creationId xmlns:a16="http://schemas.microsoft.com/office/drawing/2014/main" id="{C24F2156-BC01-1346-8761-8E4C79E044CA}"/>
              </a:ext>
            </a:extLst>
          </p:cNvPr>
          <p:cNvSpPr txBox="1"/>
          <p:nvPr/>
        </p:nvSpPr>
        <p:spPr>
          <a:xfrm>
            <a:off x="2510121" y="1752600"/>
            <a:ext cx="4117088" cy="400110"/>
          </a:xfrm>
          <a:prstGeom prst="rect">
            <a:avLst/>
          </a:prstGeom>
          <a:noFill/>
        </p:spPr>
        <p:txBody>
          <a:bodyPr wrap="none" rtlCol="0">
            <a:spAutoFit/>
          </a:bodyPr>
          <a:lstStyle/>
          <a:p>
            <a:pPr algn="ctr"/>
            <a:r>
              <a:rPr lang="en-US" sz="2000" b="1" dirty="0">
                <a:latin typeface="+mj-lt"/>
              </a:rPr>
              <a:t>Are these life-and-death statements?</a:t>
            </a:r>
          </a:p>
        </p:txBody>
      </p:sp>
    </p:spTree>
    <p:extLst>
      <p:ext uri="{BB962C8B-B14F-4D97-AF65-F5344CB8AC3E}">
        <p14:creationId xmlns:p14="http://schemas.microsoft.com/office/powerpoint/2010/main" val="143272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CAB8F919-9055-4344-9AAD-FF9F7CBE6FB9}"/>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B4BA6ABF-7C50-304F-B2DF-8DB9F2207459}"/>
              </a:ext>
            </a:extLst>
          </p:cNvPr>
          <p:cNvSpPr txBox="1"/>
          <p:nvPr/>
        </p:nvSpPr>
        <p:spPr>
          <a:xfrm>
            <a:off x="1236644" y="2514600"/>
            <a:ext cx="6618350" cy="2523768"/>
          </a:xfrm>
          <a:prstGeom prst="rect">
            <a:avLst/>
          </a:prstGeom>
          <a:noFill/>
          <a:ln w="12700" cap="rnd" cmpd="sng">
            <a:solidFill>
              <a:schemeClr val="tx1"/>
            </a:solidFill>
          </a:ln>
        </p:spPr>
        <p:txBody>
          <a:bodyPr wrap="none" rtlCol="0">
            <a:spAutoFit/>
          </a:bodyPr>
          <a:lstStyle/>
          <a:p>
            <a:pPr algn="ctr"/>
            <a:r>
              <a:rPr lang="en-US" b="1" dirty="0">
                <a:latin typeface="+mj-lt"/>
              </a:rPr>
              <a:t>#22</a:t>
            </a:r>
            <a:endParaRPr lang="en-US" sz="2000" b="1" dirty="0">
              <a:latin typeface="+mj-lt"/>
            </a:endParaRPr>
          </a:p>
          <a:p>
            <a:pPr algn="ctr"/>
            <a:r>
              <a:rPr lang="en-US" sz="1400" b="1" dirty="0">
                <a:latin typeface="+mj-lt"/>
              </a:rPr>
              <a:t>2 Thessalonians 1:7-9</a:t>
            </a:r>
            <a:r>
              <a:rPr lang="en-US" sz="1200" b="1" dirty="0">
                <a:latin typeface="+mj-lt"/>
              </a:rPr>
              <a:t>  </a:t>
            </a:r>
            <a:r>
              <a:rPr lang="en-US" sz="2000" b="1" dirty="0">
                <a:latin typeface="+mj-lt"/>
              </a:rPr>
              <a:t>and to give you who are troubled rest </a:t>
            </a:r>
          </a:p>
          <a:p>
            <a:pPr algn="ctr"/>
            <a:r>
              <a:rPr lang="en-US" sz="2000" b="1" dirty="0">
                <a:latin typeface="+mj-lt"/>
              </a:rPr>
              <a:t>with us when the Lord Jesus is revealed from heaven </a:t>
            </a:r>
          </a:p>
          <a:p>
            <a:pPr algn="ctr"/>
            <a:r>
              <a:rPr lang="en-US" sz="2000" b="1" dirty="0">
                <a:latin typeface="+mj-lt"/>
              </a:rPr>
              <a:t>with His mighty angels, in flaming fire taking vengeance </a:t>
            </a:r>
          </a:p>
          <a:p>
            <a:pPr algn="ctr"/>
            <a:r>
              <a:rPr lang="en-US" sz="2000" b="1" dirty="0">
                <a:latin typeface="+mj-lt"/>
              </a:rPr>
              <a:t>on those who do not know God, and on those who do </a:t>
            </a:r>
          </a:p>
          <a:p>
            <a:pPr algn="ctr"/>
            <a:r>
              <a:rPr lang="en-US" sz="2000" b="1" dirty="0">
                <a:latin typeface="+mj-lt"/>
              </a:rPr>
              <a:t>not obey the gospel of our Lord Jesus Christ. These shall be </a:t>
            </a:r>
          </a:p>
          <a:p>
            <a:pPr algn="ctr"/>
            <a:r>
              <a:rPr lang="en-US" sz="2000" b="1" dirty="0">
                <a:latin typeface="+mj-lt"/>
              </a:rPr>
              <a:t>punished with everlasting destruction from the presence </a:t>
            </a:r>
          </a:p>
          <a:p>
            <a:pPr algn="ctr"/>
            <a:r>
              <a:rPr lang="en-US" sz="2000" b="1" dirty="0">
                <a:latin typeface="+mj-lt"/>
              </a:rPr>
              <a:t>of the Lord and from the glory of His power, </a:t>
            </a:r>
          </a:p>
        </p:txBody>
      </p:sp>
      <p:sp>
        <p:nvSpPr>
          <p:cNvPr id="6" name="TextBox 5">
            <a:extLst>
              <a:ext uri="{FF2B5EF4-FFF2-40B4-BE49-F238E27FC236}">
                <a16:creationId xmlns:a16="http://schemas.microsoft.com/office/drawing/2014/main" id="{F6EC608F-B289-8541-BD96-CF2D74EF1B1B}"/>
              </a:ext>
            </a:extLst>
          </p:cNvPr>
          <p:cNvSpPr txBox="1"/>
          <p:nvPr/>
        </p:nvSpPr>
        <p:spPr>
          <a:xfrm>
            <a:off x="2666694" y="5181600"/>
            <a:ext cx="3711657" cy="646331"/>
          </a:xfrm>
          <a:prstGeom prst="rect">
            <a:avLst/>
          </a:prstGeom>
          <a:noFill/>
        </p:spPr>
        <p:txBody>
          <a:bodyPr wrap="none" rtlCol="0">
            <a:spAutoFit/>
          </a:bodyPr>
          <a:lstStyle/>
          <a:p>
            <a:pPr algn="ctr"/>
            <a:r>
              <a:rPr lang="en-US" b="1" dirty="0"/>
              <a:t>How do humans “obey the Gospel?”</a:t>
            </a:r>
          </a:p>
          <a:p>
            <a:pPr algn="ctr"/>
            <a:r>
              <a:rPr lang="en-US" b="1" dirty="0"/>
              <a:t>Please turn to Romans 6:3-6</a:t>
            </a:r>
          </a:p>
        </p:txBody>
      </p:sp>
      <p:sp>
        <p:nvSpPr>
          <p:cNvPr id="7" name="TextBox 6">
            <a:extLst>
              <a:ext uri="{FF2B5EF4-FFF2-40B4-BE49-F238E27FC236}">
                <a16:creationId xmlns:a16="http://schemas.microsoft.com/office/drawing/2014/main" id="{270D116D-C37B-E441-9810-8CA0D9425689}"/>
              </a:ext>
            </a:extLst>
          </p:cNvPr>
          <p:cNvSpPr txBox="1"/>
          <p:nvPr/>
        </p:nvSpPr>
        <p:spPr>
          <a:xfrm>
            <a:off x="2425270" y="1600200"/>
            <a:ext cx="4416402" cy="707886"/>
          </a:xfrm>
          <a:prstGeom prst="rect">
            <a:avLst/>
          </a:prstGeom>
          <a:noFill/>
        </p:spPr>
        <p:txBody>
          <a:bodyPr wrap="none" rtlCol="0">
            <a:spAutoFit/>
          </a:bodyPr>
          <a:lstStyle/>
          <a:p>
            <a:pPr algn="ctr"/>
            <a:r>
              <a:rPr lang="en-US" sz="2000" b="1" dirty="0">
                <a:latin typeface="+mj-lt"/>
              </a:rPr>
              <a:t>What must we do to escape God’s</a:t>
            </a:r>
          </a:p>
          <a:p>
            <a:pPr algn="ctr"/>
            <a:r>
              <a:rPr lang="en-US" sz="2000" b="1" dirty="0">
                <a:latin typeface="+mj-lt"/>
              </a:rPr>
              <a:t>vengeance and everlasting destruction?</a:t>
            </a:r>
          </a:p>
        </p:txBody>
      </p:sp>
    </p:spTree>
    <p:extLst>
      <p:ext uri="{BB962C8B-B14F-4D97-AF65-F5344CB8AC3E}">
        <p14:creationId xmlns:p14="http://schemas.microsoft.com/office/powerpoint/2010/main" val="15309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DF15A8A4-8EE5-714D-B85F-68D300DAEB58}"/>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464075CE-8A15-854B-8EAB-836CE13BC529}"/>
              </a:ext>
            </a:extLst>
          </p:cNvPr>
          <p:cNvSpPr txBox="1"/>
          <p:nvPr/>
        </p:nvSpPr>
        <p:spPr>
          <a:xfrm>
            <a:off x="838200" y="2133601"/>
            <a:ext cx="7560083" cy="3754874"/>
          </a:xfrm>
          <a:prstGeom prst="rect">
            <a:avLst/>
          </a:prstGeom>
          <a:noFill/>
          <a:ln w="12700" cap="rnd" cmpd="sng">
            <a:solidFill>
              <a:schemeClr val="tx1"/>
            </a:solidFill>
          </a:ln>
        </p:spPr>
        <p:txBody>
          <a:bodyPr wrap="square" rtlCol="0">
            <a:spAutoFit/>
          </a:bodyPr>
          <a:lstStyle/>
          <a:p>
            <a:pPr algn="ctr"/>
            <a:r>
              <a:rPr lang="en-US" b="1" dirty="0">
                <a:latin typeface="+mj-lt"/>
              </a:rPr>
              <a:t>#23</a:t>
            </a:r>
            <a:endParaRPr lang="en-US" sz="2000" b="1" dirty="0">
              <a:latin typeface="+mj-lt"/>
            </a:endParaRPr>
          </a:p>
          <a:p>
            <a:pPr algn="ctr"/>
            <a:r>
              <a:rPr lang="en-US" sz="1400" b="1" dirty="0">
                <a:latin typeface="+mj-lt"/>
              </a:rPr>
              <a:t>Romans 6:3-6</a:t>
            </a:r>
            <a:r>
              <a:rPr lang="en-US" sz="1200" b="1" dirty="0">
                <a:latin typeface="+mj-lt"/>
              </a:rPr>
              <a:t>  </a:t>
            </a:r>
            <a:r>
              <a:rPr lang="en-US" sz="2000" b="1" dirty="0">
                <a:latin typeface="+mj-lt"/>
              </a:rPr>
              <a:t>Or do you not know that as many of us as </a:t>
            </a:r>
          </a:p>
          <a:p>
            <a:pPr algn="ctr"/>
            <a:r>
              <a:rPr lang="en-US" sz="2000" b="1" dirty="0">
                <a:latin typeface="+mj-lt"/>
              </a:rPr>
              <a:t>were baptized into Christ Jesus were baptized into </a:t>
            </a:r>
          </a:p>
          <a:p>
            <a:pPr algn="ctr"/>
            <a:r>
              <a:rPr lang="en-US" sz="2000" b="1" dirty="0">
                <a:latin typeface="+mj-lt"/>
              </a:rPr>
              <a:t>His death? Therefore we were buried with Him through </a:t>
            </a:r>
          </a:p>
          <a:p>
            <a:pPr algn="ctr"/>
            <a:r>
              <a:rPr lang="en-US" sz="2000" b="1" dirty="0">
                <a:latin typeface="+mj-lt"/>
              </a:rPr>
              <a:t>baptism into death, that just as Christ was raised from </a:t>
            </a:r>
          </a:p>
          <a:p>
            <a:pPr algn="ctr"/>
            <a:r>
              <a:rPr lang="en-US" sz="2000" b="1" dirty="0">
                <a:latin typeface="+mj-lt"/>
              </a:rPr>
              <a:t>the dead by the glory of the Father, even so we also </a:t>
            </a:r>
          </a:p>
          <a:p>
            <a:pPr algn="ctr"/>
            <a:r>
              <a:rPr lang="en-US" sz="2000" b="1" dirty="0">
                <a:latin typeface="+mj-lt"/>
              </a:rPr>
              <a:t>should walk in newness of life. For if we have been</a:t>
            </a:r>
          </a:p>
          <a:p>
            <a:pPr algn="ctr"/>
            <a:r>
              <a:rPr lang="en-US" sz="2000" b="1" dirty="0">
                <a:latin typeface="+mj-lt"/>
              </a:rPr>
              <a:t>united together in the likeness of His death, certainly </a:t>
            </a:r>
          </a:p>
          <a:p>
            <a:pPr algn="ctr"/>
            <a:r>
              <a:rPr lang="en-US" sz="2000" b="1" dirty="0">
                <a:latin typeface="+mj-lt"/>
              </a:rPr>
              <a:t>we also shall be </a:t>
            </a:r>
            <a:r>
              <a:rPr lang="en-US" sz="2000" b="1" i="1" dirty="0">
                <a:latin typeface="+mj-lt"/>
              </a:rPr>
              <a:t>in the likeness of His</a:t>
            </a:r>
            <a:r>
              <a:rPr lang="en-US" sz="2000" b="1" dirty="0">
                <a:latin typeface="+mj-lt"/>
              </a:rPr>
              <a:t> resurrection, </a:t>
            </a:r>
          </a:p>
          <a:p>
            <a:pPr algn="ctr"/>
            <a:r>
              <a:rPr lang="en-US" sz="2000" b="1" dirty="0">
                <a:latin typeface="+mj-lt"/>
              </a:rPr>
              <a:t>knowing this, that our old man was crucified with </a:t>
            </a:r>
            <a:r>
              <a:rPr lang="en-US" sz="2000" b="1" i="1" dirty="0">
                <a:latin typeface="+mj-lt"/>
              </a:rPr>
              <a:t>Him</a:t>
            </a:r>
            <a:r>
              <a:rPr lang="en-US" sz="2000" b="1" dirty="0">
                <a:latin typeface="+mj-lt"/>
              </a:rPr>
              <a:t>, </a:t>
            </a:r>
          </a:p>
          <a:p>
            <a:pPr algn="ctr"/>
            <a:r>
              <a:rPr lang="en-US" sz="2000" b="1" dirty="0">
                <a:latin typeface="+mj-lt"/>
              </a:rPr>
              <a:t>that the body of sin might be done away with, that we </a:t>
            </a:r>
          </a:p>
          <a:p>
            <a:pPr algn="ctr"/>
            <a:r>
              <a:rPr lang="en-US" sz="2000" b="1" dirty="0">
                <a:latin typeface="+mj-lt"/>
              </a:rPr>
              <a:t>should no longer be slaves of sin.</a:t>
            </a:r>
            <a:r>
              <a:rPr lang="en-US" sz="2000" dirty="0"/>
              <a:t> </a:t>
            </a:r>
            <a:endParaRPr lang="en-US" sz="2000" b="1" dirty="0">
              <a:latin typeface="+mj-lt"/>
            </a:endParaRPr>
          </a:p>
        </p:txBody>
      </p:sp>
      <p:sp>
        <p:nvSpPr>
          <p:cNvPr id="6" name="TextBox 5">
            <a:extLst>
              <a:ext uri="{FF2B5EF4-FFF2-40B4-BE49-F238E27FC236}">
                <a16:creationId xmlns:a16="http://schemas.microsoft.com/office/drawing/2014/main" id="{A21FF6BC-A6B3-9E47-9DFC-365DAB6D1D11}"/>
              </a:ext>
            </a:extLst>
          </p:cNvPr>
          <p:cNvSpPr txBox="1"/>
          <p:nvPr/>
        </p:nvSpPr>
        <p:spPr>
          <a:xfrm>
            <a:off x="2935334" y="5888475"/>
            <a:ext cx="3120791" cy="646331"/>
          </a:xfrm>
          <a:prstGeom prst="rect">
            <a:avLst/>
          </a:prstGeom>
          <a:noFill/>
        </p:spPr>
        <p:txBody>
          <a:bodyPr wrap="none" rtlCol="0">
            <a:spAutoFit/>
          </a:bodyPr>
          <a:lstStyle/>
          <a:p>
            <a:pPr algn="ctr"/>
            <a:endParaRPr lang="en-US" b="1" dirty="0"/>
          </a:p>
          <a:p>
            <a:pPr algn="ctr"/>
            <a:r>
              <a:rPr lang="en-US" b="1" dirty="0"/>
              <a:t>Please turn to Romans 6:17-18</a:t>
            </a:r>
          </a:p>
        </p:txBody>
      </p:sp>
      <p:sp>
        <p:nvSpPr>
          <p:cNvPr id="7" name="TextBox 6">
            <a:extLst>
              <a:ext uri="{FF2B5EF4-FFF2-40B4-BE49-F238E27FC236}">
                <a16:creationId xmlns:a16="http://schemas.microsoft.com/office/drawing/2014/main" id="{F70587B3-7178-BA4F-99BD-1E22406808D3}"/>
              </a:ext>
            </a:extLst>
          </p:cNvPr>
          <p:cNvSpPr txBox="1"/>
          <p:nvPr/>
        </p:nvSpPr>
        <p:spPr>
          <a:xfrm>
            <a:off x="2795068" y="1295400"/>
            <a:ext cx="3496470" cy="707886"/>
          </a:xfrm>
          <a:prstGeom prst="rect">
            <a:avLst/>
          </a:prstGeom>
          <a:noFill/>
        </p:spPr>
        <p:txBody>
          <a:bodyPr wrap="none" rtlCol="0">
            <a:spAutoFit/>
          </a:bodyPr>
          <a:lstStyle/>
          <a:p>
            <a:pPr algn="ctr"/>
            <a:r>
              <a:rPr lang="en-US" sz="2000" b="1" dirty="0">
                <a:latin typeface="+mj-lt"/>
              </a:rPr>
              <a:t>Do you see the Gospel here?</a:t>
            </a:r>
          </a:p>
          <a:p>
            <a:pPr algn="ctr"/>
            <a:r>
              <a:rPr lang="en-US" sz="2000" b="1" dirty="0">
                <a:latin typeface="+mj-lt"/>
              </a:rPr>
              <a:t>How do we get into His death?</a:t>
            </a:r>
          </a:p>
        </p:txBody>
      </p:sp>
    </p:spTree>
    <p:extLst>
      <p:ext uri="{BB962C8B-B14F-4D97-AF65-F5344CB8AC3E}">
        <p14:creationId xmlns:p14="http://schemas.microsoft.com/office/powerpoint/2010/main" val="37671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Content Placeholder 5">
            <a:extLst>
              <a:ext uri="{FF2B5EF4-FFF2-40B4-BE49-F238E27FC236}">
                <a16:creationId xmlns:a16="http://schemas.microsoft.com/office/drawing/2014/main" id="{F68F0A42-480F-F144-8F8F-5C0285F8B38A}"/>
              </a:ext>
            </a:extLst>
          </p:cNvPr>
          <p:cNvSpPr txBox="1">
            <a:spLocks/>
          </p:cNvSpPr>
          <p:nvPr/>
        </p:nvSpPr>
        <p:spPr>
          <a:xfrm>
            <a:off x="1744287" y="558339"/>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6" name="TextBox 5">
            <a:extLst>
              <a:ext uri="{FF2B5EF4-FFF2-40B4-BE49-F238E27FC236}">
                <a16:creationId xmlns:a16="http://schemas.microsoft.com/office/drawing/2014/main" id="{ED675FBC-C82C-1D42-BCFA-26DEBDBA7021}"/>
              </a:ext>
            </a:extLst>
          </p:cNvPr>
          <p:cNvSpPr txBox="1"/>
          <p:nvPr/>
        </p:nvSpPr>
        <p:spPr>
          <a:xfrm>
            <a:off x="990600" y="2438400"/>
            <a:ext cx="6314293" cy="1938992"/>
          </a:xfrm>
          <a:prstGeom prst="rect">
            <a:avLst/>
          </a:prstGeom>
          <a:noFill/>
        </p:spPr>
        <p:txBody>
          <a:bodyPr wrap="none" rtlCol="0">
            <a:spAutoFit/>
          </a:bodyPr>
          <a:lstStyle/>
          <a:p>
            <a:r>
              <a:rPr lang="en-US" sz="2400" b="1" dirty="0">
                <a:latin typeface="+mj-lt"/>
              </a:rPr>
              <a:t>What if the Lord were to come right now?</a:t>
            </a:r>
          </a:p>
          <a:p>
            <a:endParaRPr lang="en-US" sz="2400" b="1" dirty="0">
              <a:latin typeface="+mj-lt"/>
            </a:endParaRPr>
          </a:p>
          <a:p>
            <a:endParaRPr lang="en-US" sz="2400" b="1" dirty="0">
              <a:latin typeface="+mj-lt"/>
            </a:endParaRPr>
          </a:p>
          <a:p>
            <a:pPr algn="ctr"/>
            <a:r>
              <a:rPr lang="en-US" sz="2400" b="1" dirty="0">
                <a:latin typeface="+mj-lt"/>
              </a:rPr>
              <a:t>Would you know for sure, nothing doubting, </a:t>
            </a:r>
          </a:p>
          <a:p>
            <a:pPr algn="ctr"/>
            <a:r>
              <a:rPr lang="en-US" sz="2400" b="1" dirty="0">
                <a:latin typeface="+mj-lt"/>
              </a:rPr>
              <a:t>that you would go to Heaven?</a:t>
            </a:r>
          </a:p>
        </p:txBody>
      </p:sp>
      <p:sp>
        <p:nvSpPr>
          <p:cNvPr id="7" name="TextBox 6">
            <a:extLst>
              <a:ext uri="{FF2B5EF4-FFF2-40B4-BE49-F238E27FC236}">
                <a16:creationId xmlns:a16="http://schemas.microsoft.com/office/drawing/2014/main" id="{6D80D265-C2F7-0B4C-9BEF-6248751272E1}"/>
              </a:ext>
            </a:extLst>
          </p:cNvPr>
          <p:cNvSpPr txBox="1"/>
          <p:nvPr/>
        </p:nvSpPr>
        <p:spPr>
          <a:xfrm>
            <a:off x="3305510" y="5257800"/>
            <a:ext cx="2677336" cy="369332"/>
          </a:xfrm>
          <a:prstGeom prst="rect">
            <a:avLst/>
          </a:prstGeom>
          <a:noFill/>
        </p:spPr>
        <p:txBody>
          <a:bodyPr wrap="none" rtlCol="0">
            <a:spAutoFit/>
          </a:bodyPr>
          <a:lstStyle/>
          <a:p>
            <a:pPr algn="ctr"/>
            <a:r>
              <a:rPr lang="en-US" b="1" dirty="0"/>
              <a:t>Please turn to 1 John 5:13</a:t>
            </a:r>
          </a:p>
        </p:txBody>
      </p:sp>
    </p:spTree>
    <p:extLst>
      <p:ext uri="{BB962C8B-B14F-4D97-AF65-F5344CB8AC3E}">
        <p14:creationId xmlns:p14="http://schemas.microsoft.com/office/powerpoint/2010/main" val="353505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E0F4437A-1265-864D-B9D9-EF07680C1524}"/>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971C33A8-5329-7B4E-850B-5D23350D4CCB}"/>
              </a:ext>
            </a:extLst>
          </p:cNvPr>
          <p:cNvSpPr txBox="1"/>
          <p:nvPr/>
        </p:nvSpPr>
        <p:spPr>
          <a:xfrm>
            <a:off x="838200" y="2133601"/>
            <a:ext cx="7560083" cy="1600438"/>
          </a:xfrm>
          <a:prstGeom prst="rect">
            <a:avLst/>
          </a:prstGeom>
          <a:noFill/>
          <a:ln w="12700" cap="rnd" cmpd="sng">
            <a:solidFill>
              <a:schemeClr val="tx1"/>
            </a:solidFill>
          </a:ln>
        </p:spPr>
        <p:txBody>
          <a:bodyPr wrap="square" rtlCol="0">
            <a:spAutoFit/>
          </a:bodyPr>
          <a:lstStyle/>
          <a:p>
            <a:pPr algn="ctr"/>
            <a:r>
              <a:rPr lang="en-US" b="1" dirty="0">
                <a:latin typeface="+mj-lt"/>
              </a:rPr>
              <a:t>#24</a:t>
            </a:r>
            <a:endParaRPr lang="en-US" sz="2000" b="1" dirty="0">
              <a:latin typeface="+mj-lt"/>
            </a:endParaRPr>
          </a:p>
          <a:p>
            <a:pPr algn="ctr"/>
            <a:r>
              <a:rPr lang="en-US" sz="1400" b="1" dirty="0">
                <a:latin typeface="+mj-lt"/>
              </a:rPr>
              <a:t>Romans 6:17-18</a:t>
            </a:r>
            <a:r>
              <a:rPr lang="en-US" sz="1200" b="1" dirty="0">
                <a:latin typeface="+mj-lt"/>
              </a:rPr>
              <a:t>  </a:t>
            </a:r>
            <a:r>
              <a:rPr lang="en-US" sz="2000" b="1" dirty="0">
                <a:latin typeface="+mj-lt"/>
              </a:rPr>
              <a:t>But God be thanked that though you were slaves of sin, yet you obeyed from the heart that form of doctrine to which you were delivered. And having been set free from sin, you became slaves of righteousness.</a:t>
            </a:r>
          </a:p>
        </p:txBody>
      </p:sp>
      <p:sp>
        <p:nvSpPr>
          <p:cNvPr id="6" name="TextBox 5">
            <a:extLst>
              <a:ext uri="{FF2B5EF4-FFF2-40B4-BE49-F238E27FC236}">
                <a16:creationId xmlns:a16="http://schemas.microsoft.com/office/drawing/2014/main" id="{BE7F7102-4B36-2B4C-B97D-DFD78152F0A4}"/>
              </a:ext>
            </a:extLst>
          </p:cNvPr>
          <p:cNvSpPr txBox="1"/>
          <p:nvPr/>
        </p:nvSpPr>
        <p:spPr>
          <a:xfrm>
            <a:off x="2038255" y="4634024"/>
            <a:ext cx="4877617" cy="646331"/>
          </a:xfrm>
          <a:prstGeom prst="rect">
            <a:avLst/>
          </a:prstGeom>
          <a:noFill/>
        </p:spPr>
        <p:txBody>
          <a:bodyPr wrap="none" rtlCol="0">
            <a:spAutoFit/>
          </a:bodyPr>
          <a:lstStyle/>
          <a:p>
            <a:pPr algn="ctr"/>
            <a:r>
              <a:rPr lang="en-US" b="1" dirty="0"/>
              <a:t>Why would God want us to get “into His death?”</a:t>
            </a:r>
          </a:p>
          <a:p>
            <a:pPr algn="ctr"/>
            <a:r>
              <a:rPr lang="en-US" b="1" dirty="0"/>
              <a:t>Let’s review these diagrams</a:t>
            </a:r>
          </a:p>
        </p:txBody>
      </p:sp>
    </p:spTree>
    <p:extLst>
      <p:ext uri="{BB962C8B-B14F-4D97-AF65-F5344CB8AC3E}">
        <p14:creationId xmlns:p14="http://schemas.microsoft.com/office/powerpoint/2010/main" val="98433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E7B8B56D-B1B1-5842-AF3B-20F6238CA503}"/>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pic>
        <p:nvPicPr>
          <p:cNvPr id="4" name="Picture 3">
            <a:extLst>
              <a:ext uri="{FF2B5EF4-FFF2-40B4-BE49-F238E27FC236}">
                <a16:creationId xmlns:a16="http://schemas.microsoft.com/office/drawing/2014/main" id="{490D08FC-47AA-C04C-BA62-1437B7DE8C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235708"/>
            <a:ext cx="6858000" cy="5546092"/>
          </a:xfrm>
          <a:prstGeom prst="rect">
            <a:avLst/>
          </a:prstGeom>
        </p:spPr>
      </p:pic>
    </p:spTree>
    <p:extLst>
      <p:ext uri="{BB962C8B-B14F-4D97-AF65-F5344CB8AC3E}">
        <p14:creationId xmlns:p14="http://schemas.microsoft.com/office/powerpoint/2010/main" val="1565975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F95A7F0E-7EE1-1C44-9108-D7B85BBAA475}"/>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pic>
        <p:nvPicPr>
          <p:cNvPr id="4" name="Picture 3">
            <a:extLst>
              <a:ext uri="{FF2B5EF4-FFF2-40B4-BE49-F238E27FC236}">
                <a16:creationId xmlns:a16="http://schemas.microsoft.com/office/drawing/2014/main" id="{58349C8C-DC3F-1F42-8FA4-679BF9F8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1202380"/>
            <a:ext cx="6705600" cy="5587334"/>
          </a:xfrm>
          <a:prstGeom prst="rect">
            <a:avLst/>
          </a:prstGeom>
        </p:spPr>
      </p:pic>
    </p:spTree>
    <p:extLst>
      <p:ext uri="{BB962C8B-B14F-4D97-AF65-F5344CB8AC3E}">
        <p14:creationId xmlns:p14="http://schemas.microsoft.com/office/powerpoint/2010/main" val="229645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43AE5538-C0AB-9349-A8EA-F0EBA0E7766F}"/>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322499B6-87EC-6042-B2B9-470C1DF4AD36}"/>
              </a:ext>
            </a:extLst>
          </p:cNvPr>
          <p:cNvSpPr txBox="1"/>
          <p:nvPr/>
        </p:nvSpPr>
        <p:spPr>
          <a:xfrm>
            <a:off x="6505322" y="5257800"/>
            <a:ext cx="2054601" cy="646331"/>
          </a:xfrm>
          <a:prstGeom prst="rect">
            <a:avLst/>
          </a:prstGeom>
          <a:noFill/>
        </p:spPr>
        <p:txBody>
          <a:bodyPr wrap="none" rtlCol="0">
            <a:spAutoFit/>
          </a:bodyPr>
          <a:lstStyle/>
          <a:p>
            <a:pPr algn="ctr"/>
            <a:r>
              <a:rPr lang="en-US" b="1" dirty="0"/>
              <a:t>Next please turn to </a:t>
            </a:r>
          </a:p>
          <a:p>
            <a:pPr algn="ctr"/>
            <a:r>
              <a:rPr lang="en-US" b="1" dirty="0"/>
              <a:t>Galatians 3:26-27</a:t>
            </a:r>
          </a:p>
        </p:txBody>
      </p:sp>
      <p:sp>
        <p:nvSpPr>
          <p:cNvPr id="6" name="Rectangle 5">
            <a:extLst>
              <a:ext uri="{FF2B5EF4-FFF2-40B4-BE49-F238E27FC236}">
                <a16:creationId xmlns:a16="http://schemas.microsoft.com/office/drawing/2014/main" id="{F4A054DB-70CA-5649-8494-FDFDE0B3A826}"/>
              </a:ext>
            </a:extLst>
          </p:cNvPr>
          <p:cNvSpPr/>
          <p:nvPr/>
        </p:nvSpPr>
        <p:spPr>
          <a:xfrm>
            <a:off x="2073329" y="1752600"/>
            <a:ext cx="5036699" cy="400110"/>
          </a:xfrm>
          <a:prstGeom prst="rect">
            <a:avLst/>
          </a:prstGeom>
        </p:spPr>
        <p:txBody>
          <a:bodyPr wrap="none">
            <a:spAutoFit/>
          </a:bodyPr>
          <a:lstStyle/>
          <a:p>
            <a:pPr algn="ctr"/>
            <a:r>
              <a:rPr lang="en-US" sz="2000" b="1" dirty="0">
                <a:latin typeface="+mj-lt"/>
              </a:rPr>
              <a:t>There it is - the gospel obeyed in picture form</a:t>
            </a:r>
          </a:p>
        </p:txBody>
      </p:sp>
      <p:pic>
        <p:nvPicPr>
          <p:cNvPr id="7" name="Picture 2">
            <a:extLst>
              <a:ext uri="{FF2B5EF4-FFF2-40B4-BE49-F238E27FC236}">
                <a16:creationId xmlns:a16="http://schemas.microsoft.com/office/drawing/2014/main" id="{4BE3FF8C-D447-474A-BC40-B3046BCF7851}"/>
              </a:ext>
            </a:extLst>
          </p:cNvPr>
          <p:cNvPicPr>
            <a:picLocks noChangeAspect="1" noChangeArrowheads="1"/>
          </p:cNvPicPr>
          <p:nvPr/>
        </p:nvPicPr>
        <p:blipFill>
          <a:blip r:embed="rId2"/>
          <a:srcRect/>
          <a:stretch>
            <a:fillRect/>
          </a:stretch>
        </p:blipFill>
        <p:spPr bwMode="auto">
          <a:xfrm>
            <a:off x="2831400" y="2383938"/>
            <a:ext cx="3340800" cy="3626338"/>
          </a:xfrm>
          <a:prstGeom prst="rect">
            <a:avLst/>
          </a:prstGeom>
          <a:noFill/>
          <a:ln w="9525">
            <a:noFill/>
            <a:miter lim="800000"/>
            <a:headEnd/>
            <a:tailEnd/>
          </a:ln>
          <a:effectLst/>
        </p:spPr>
      </p:pic>
    </p:spTree>
    <p:extLst>
      <p:ext uri="{BB962C8B-B14F-4D97-AF65-F5344CB8AC3E}">
        <p14:creationId xmlns:p14="http://schemas.microsoft.com/office/powerpoint/2010/main" val="4143455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A8BC086B-CD4D-4F49-8EFE-7BBE6D79F18B}"/>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DF254EDF-DFC7-4E49-9A56-4577612854D9}"/>
              </a:ext>
            </a:extLst>
          </p:cNvPr>
          <p:cNvSpPr txBox="1"/>
          <p:nvPr/>
        </p:nvSpPr>
        <p:spPr>
          <a:xfrm>
            <a:off x="838200" y="2438400"/>
            <a:ext cx="7560083" cy="1292662"/>
          </a:xfrm>
          <a:prstGeom prst="rect">
            <a:avLst/>
          </a:prstGeom>
          <a:noFill/>
          <a:ln w="12700" cap="rnd" cmpd="sng">
            <a:solidFill>
              <a:schemeClr val="tx1"/>
            </a:solidFill>
          </a:ln>
        </p:spPr>
        <p:txBody>
          <a:bodyPr wrap="square" rtlCol="0">
            <a:spAutoFit/>
          </a:bodyPr>
          <a:lstStyle/>
          <a:p>
            <a:pPr algn="ctr"/>
            <a:r>
              <a:rPr lang="en-US" b="1" dirty="0">
                <a:latin typeface="+mj-lt"/>
              </a:rPr>
              <a:t>#25</a:t>
            </a:r>
            <a:endParaRPr lang="en-US" sz="2000" b="1" dirty="0">
              <a:latin typeface="+mj-lt"/>
            </a:endParaRPr>
          </a:p>
          <a:p>
            <a:pPr algn="ctr"/>
            <a:r>
              <a:rPr lang="en-US" sz="1400" b="1" dirty="0">
                <a:latin typeface="+mj-lt"/>
              </a:rPr>
              <a:t>Galatians 3:26-27</a:t>
            </a:r>
            <a:r>
              <a:rPr lang="en-US" sz="1200" b="1" dirty="0">
                <a:latin typeface="+mj-lt"/>
              </a:rPr>
              <a:t>  </a:t>
            </a:r>
            <a:r>
              <a:rPr lang="en-US" sz="2000" b="1" dirty="0">
                <a:latin typeface="+mj-lt"/>
              </a:rPr>
              <a:t>For you are all sons of God through </a:t>
            </a:r>
          </a:p>
          <a:p>
            <a:pPr algn="ctr"/>
            <a:r>
              <a:rPr lang="en-US" sz="2000" b="1" dirty="0">
                <a:latin typeface="+mj-lt"/>
              </a:rPr>
              <a:t>faith in Christ Jesus. For as many of you as were baptized into Christ have put on Christ.</a:t>
            </a:r>
          </a:p>
        </p:txBody>
      </p:sp>
      <p:sp>
        <p:nvSpPr>
          <p:cNvPr id="6" name="TextBox 5">
            <a:extLst>
              <a:ext uri="{FF2B5EF4-FFF2-40B4-BE49-F238E27FC236}">
                <a16:creationId xmlns:a16="http://schemas.microsoft.com/office/drawing/2014/main" id="{570B5008-B630-AB4E-9F93-C75D3BDB3043}"/>
              </a:ext>
            </a:extLst>
          </p:cNvPr>
          <p:cNvSpPr txBox="1"/>
          <p:nvPr/>
        </p:nvSpPr>
        <p:spPr>
          <a:xfrm>
            <a:off x="1784879" y="5638800"/>
            <a:ext cx="5345438" cy="646331"/>
          </a:xfrm>
          <a:prstGeom prst="rect">
            <a:avLst/>
          </a:prstGeom>
          <a:noFill/>
        </p:spPr>
        <p:txBody>
          <a:bodyPr wrap="none" rtlCol="0">
            <a:spAutoFit/>
          </a:bodyPr>
          <a:lstStyle/>
          <a:p>
            <a:pPr algn="ctr"/>
            <a:r>
              <a:rPr lang="en-US" b="1" dirty="0"/>
              <a:t>If one becomes a Christian, will he face persecution?”</a:t>
            </a:r>
          </a:p>
          <a:p>
            <a:pPr algn="ctr"/>
            <a:r>
              <a:rPr lang="en-US" b="1" dirty="0"/>
              <a:t>Please turn to John 15:20</a:t>
            </a:r>
          </a:p>
        </p:txBody>
      </p:sp>
      <p:sp>
        <p:nvSpPr>
          <p:cNvPr id="7" name="Rectangle 6">
            <a:extLst>
              <a:ext uri="{FF2B5EF4-FFF2-40B4-BE49-F238E27FC236}">
                <a16:creationId xmlns:a16="http://schemas.microsoft.com/office/drawing/2014/main" id="{5C0CF5B0-166E-BB44-9DA0-E0EC51857D02}"/>
              </a:ext>
            </a:extLst>
          </p:cNvPr>
          <p:cNvSpPr/>
          <p:nvPr/>
        </p:nvSpPr>
        <p:spPr>
          <a:xfrm>
            <a:off x="2064052" y="1828800"/>
            <a:ext cx="5051703" cy="400110"/>
          </a:xfrm>
          <a:prstGeom prst="rect">
            <a:avLst/>
          </a:prstGeom>
        </p:spPr>
        <p:txBody>
          <a:bodyPr wrap="none">
            <a:spAutoFit/>
          </a:bodyPr>
          <a:lstStyle/>
          <a:p>
            <a:pPr algn="ctr"/>
            <a:r>
              <a:rPr lang="en-US" sz="2000" b="1" dirty="0">
                <a:latin typeface="+mj-lt"/>
              </a:rPr>
              <a:t>Where does one actually become a Christian?</a:t>
            </a:r>
          </a:p>
        </p:txBody>
      </p:sp>
    </p:spTree>
    <p:extLst>
      <p:ext uri="{BB962C8B-B14F-4D97-AF65-F5344CB8AC3E}">
        <p14:creationId xmlns:p14="http://schemas.microsoft.com/office/powerpoint/2010/main" val="205786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1F39F422-843C-0646-9E1B-7609FA2C54AA}"/>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4C80FED8-71AC-0F40-88C9-B40E024BE59B}"/>
              </a:ext>
            </a:extLst>
          </p:cNvPr>
          <p:cNvSpPr txBox="1"/>
          <p:nvPr/>
        </p:nvSpPr>
        <p:spPr>
          <a:xfrm>
            <a:off x="3226306" y="2971800"/>
            <a:ext cx="2833340" cy="830997"/>
          </a:xfrm>
          <a:prstGeom prst="rect">
            <a:avLst/>
          </a:prstGeom>
          <a:noFill/>
          <a:ln w="12700" cap="rnd" cmpd="sng">
            <a:solidFill>
              <a:schemeClr val="tx1"/>
            </a:solidFill>
          </a:ln>
        </p:spPr>
        <p:txBody>
          <a:bodyPr wrap="none" rtlCol="0">
            <a:spAutoFit/>
          </a:bodyPr>
          <a:lstStyle/>
          <a:p>
            <a:pPr algn="ctr"/>
            <a:r>
              <a:rPr lang="en-US" sz="2400" b="1" i="1" dirty="0">
                <a:latin typeface="+mj-lt"/>
              </a:rPr>
              <a:t>WHAT WILL IT COST?</a:t>
            </a:r>
            <a:r>
              <a:rPr lang="en-US" sz="2400" b="1" dirty="0">
                <a:latin typeface="+mj-lt"/>
              </a:rPr>
              <a:t> </a:t>
            </a:r>
          </a:p>
          <a:p>
            <a:pPr algn="ctr"/>
            <a:r>
              <a:rPr lang="en-US" sz="2400" b="1" dirty="0">
                <a:latin typeface="+mj-lt"/>
              </a:rPr>
              <a:t>(John 15:20)</a:t>
            </a:r>
          </a:p>
        </p:txBody>
      </p:sp>
    </p:spTree>
    <p:extLst>
      <p:ext uri="{BB962C8B-B14F-4D97-AF65-F5344CB8AC3E}">
        <p14:creationId xmlns:p14="http://schemas.microsoft.com/office/powerpoint/2010/main" val="343445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30C70C67-1124-324E-AFDB-D131C1E9FC64}"/>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28887445-4DCD-F041-B3FA-96BE39BA8B92}"/>
              </a:ext>
            </a:extLst>
          </p:cNvPr>
          <p:cNvSpPr txBox="1"/>
          <p:nvPr/>
        </p:nvSpPr>
        <p:spPr>
          <a:xfrm>
            <a:off x="838200" y="2438400"/>
            <a:ext cx="7560083" cy="1600438"/>
          </a:xfrm>
          <a:prstGeom prst="rect">
            <a:avLst/>
          </a:prstGeom>
          <a:noFill/>
          <a:ln w="12700" cap="rnd" cmpd="sng">
            <a:solidFill>
              <a:schemeClr val="tx1"/>
            </a:solidFill>
          </a:ln>
        </p:spPr>
        <p:txBody>
          <a:bodyPr wrap="square" rtlCol="0">
            <a:spAutoFit/>
          </a:bodyPr>
          <a:lstStyle/>
          <a:p>
            <a:pPr algn="ctr"/>
            <a:r>
              <a:rPr lang="en-US" b="1" dirty="0">
                <a:latin typeface="+mj-lt"/>
              </a:rPr>
              <a:t>#26</a:t>
            </a:r>
            <a:endParaRPr lang="en-US" sz="2000" b="1" dirty="0">
              <a:latin typeface="+mj-lt"/>
            </a:endParaRPr>
          </a:p>
          <a:p>
            <a:pPr algn="ctr"/>
            <a:r>
              <a:rPr lang="en-US" sz="1400" b="1" dirty="0">
                <a:latin typeface="+mj-lt"/>
              </a:rPr>
              <a:t>John 15:20</a:t>
            </a:r>
            <a:r>
              <a:rPr lang="en-US" sz="1200" b="1" dirty="0">
                <a:latin typeface="+mj-lt"/>
              </a:rPr>
              <a:t>  </a:t>
            </a:r>
            <a:r>
              <a:rPr lang="en-US" sz="2000" b="1" dirty="0">
                <a:latin typeface="+mj-lt"/>
              </a:rPr>
              <a:t>Remember the word that I said to you, 'A servant is not greater than his master.' If they persecuted Me, they will also persecute you. If they </a:t>
            </a:r>
          </a:p>
          <a:p>
            <a:pPr algn="ctr"/>
            <a:r>
              <a:rPr lang="en-US" sz="2000" b="1" dirty="0">
                <a:latin typeface="+mj-lt"/>
              </a:rPr>
              <a:t>kept My word, they will keep yours also. </a:t>
            </a:r>
          </a:p>
        </p:txBody>
      </p:sp>
      <p:sp>
        <p:nvSpPr>
          <p:cNvPr id="6" name="TextBox 5">
            <a:extLst>
              <a:ext uri="{FF2B5EF4-FFF2-40B4-BE49-F238E27FC236}">
                <a16:creationId xmlns:a16="http://schemas.microsoft.com/office/drawing/2014/main" id="{A33489F7-B855-E448-A25C-CECC86B1817C}"/>
              </a:ext>
            </a:extLst>
          </p:cNvPr>
          <p:cNvSpPr txBox="1"/>
          <p:nvPr/>
        </p:nvSpPr>
        <p:spPr>
          <a:xfrm>
            <a:off x="2622272" y="5638800"/>
            <a:ext cx="3845155" cy="646331"/>
          </a:xfrm>
          <a:prstGeom prst="rect">
            <a:avLst/>
          </a:prstGeom>
          <a:noFill/>
        </p:spPr>
        <p:txBody>
          <a:bodyPr wrap="none" rtlCol="0">
            <a:spAutoFit/>
          </a:bodyPr>
          <a:lstStyle/>
          <a:p>
            <a:pPr algn="ctr"/>
            <a:r>
              <a:rPr lang="en-US" b="1" dirty="0"/>
              <a:t>What is the worst kind of persecution?</a:t>
            </a:r>
          </a:p>
          <a:p>
            <a:pPr algn="ctr"/>
            <a:r>
              <a:rPr lang="en-US" b="1" dirty="0"/>
              <a:t>Please turn to Luke 14:26-28</a:t>
            </a:r>
          </a:p>
        </p:txBody>
      </p:sp>
    </p:spTree>
    <p:extLst>
      <p:ext uri="{BB962C8B-B14F-4D97-AF65-F5344CB8AC3E}">
        <p14:creationId xmlns:p14="http://schemas.microsoft.com/office/powerpoint/2010/main" val="2132050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3826D1E0-0385-6A49-8F19-BF13DFFAE932}"/>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0A08E228-AE01-B240-AC5F-74AF9C8386EF}"/>
              </a:ext>
            </a:extLst>
          </p:cNvPr>
          <p:cNvSpPr txBox="1"/>
          <p:nvPr/>
        </p:nvSpPr>
        <p:spPr>
          <a:xfrm>
            <a:off x="838200" y="2438400"/>
            <a:ext cx="7560083" cy="2215991"/>
          </a:xfrm>
          <a:prstGeom prst="rect">
            <a:avLst/>
          </a:prstGeom>
          <a:noFill/>
          <a:ln w="12700" cap="rnd" cmpd="sng">
            <a:solidFill>
              <a:schemeClr val="tx1"/>
            </a:solidFill>
          </a:ln>
        </p:spPr>
        <p:txBody>
          <a:bodyPr wrap="square" rtlCol="0">
            <a:spAutoFit/>
          </a:bodyPr>
          <a:lstStyle/>
          <a:p>
            <a:pPr algn="ctr"/>
            <a:r>
              <a:rPr lang="en-US" b="1" dirty="0">
                <a:latin typeface="+mj-lt"/>
              </a:rPr>
              <a:t>#27</a:t>
            </a:r>
            <a:endParaRPr lang="en-US" sz="2000" b="1" dirty="0">
              <a:latin typeface="+mj-lt"/>
            </a:endParaRPr>
          </a:p>
          <a:p>
            <a:pPr algn="ctr"/>
            <a:r>
              <a:rPr lang="en-US" sz="1400" b="1" dirty="0">
                <a:latin typeface="+mj-lt"/>
              </a:rPr>
              <a:t>Luke 14:26-28</a:t>
            </a:r>
            <a:r>
              <a:rPr lang="en-US" sz="1200" b="1" dirty="0">
                <a:latin typeface="+mj-lt"/>
              </a:rPr>
              <a:t>  </a:t>
            </a:r>
            <a:r>
              <a:rPr lang="en-US" sz="2000" b="1" dirty="0">
                <a:latin typeface="+mj-lt"/>
              </a:rPr>
              <a:t>"If anyone comes to Me and does not hate his father and mother, wife and children, brothers and sisters, yes, and his own life also, he cannot be My disciple. And whoever does not bear his cross and come after Me cannot be My disciple. For which of you, intending to build a tower, does not sit down first and count the cost, whether he has </a:t>
            </a:r>
            <a:r>
              <a:rPr lang="en-US" sz="2000" b="1" i="1" dirty="0">
                <a:latin typeface="+mj-lt"/>
              </a:rPr>
              <a:t>enough</a:t>
            </a:r>
            <a:r>
              <a:rPr lang="en-US" sz="2000" b="1" dirty="0">
                <a:latin typeface="+mj-lt"/>
              </a:rPr>
              <a:t> to finish </a:t>
            </a:r>
            <a:r>
              <a:rPr lang="en-US" sz="2000" b="1" i="1" dirty="0">
                <a:latin typeface="+mj-lt"/>
              </a:rPr>
              <a:t>it</a:t>
            </a:r>
            <a:r>
              <a:rPr lang="en-US" sz="2000" b="1" dirty="0">
                <a:latin typeface="+mj-lt"/>
              </a:rPr>
              <a:t>--</a:t>
            </a:r>
            <a:r>
              <a:rPr lang="en-US" sz="2000" dirty="0"/>
              <a:t> </a:t>
            </a:r>
            <a:r>
              <a:rPr lang="en-US" sz="2000" b="1" dirty="0">
                <a:latin typeface="+mj-lt"/>
              </a:rPr>
              <a:t> </a:t>
            </a:r>
          </a:p>
        </p:txBody>
      </p:sp>
      <p:sp>
        <p:nvSpPr>
          <p:cNvPr id="6" name="TextBox 5">
            <a:extLst>
              <a:ext uri="{FF2B5EF4-FFF2-40B4-BE49-F238E27FC236}">
                <a16:creationId xmlns:a16="http://schemas.microsoft.com/office/drawing/2014/main" id="{EDA850C1-690E-8449-9206-C2D748FBDD84}"/>
              </a:ext>
            </a:extLst>
          </p:cNvPr>
          <p:cNvSpPr txBox="1"/>
          <p:nvPr/>
        </p:nvSpPr>
        <p:spPr>
          <a:xfrm>
            <a:off x="2945753" y="5638800"/>
            <a:ext cx="2997360" cy="646331"/>
          </a:xfrm>
          <a:prstGeom prst="rect">
            <a:avLst/>
          </a:prstGeom>
          <a:noFill/>
        </p:spPr>
        <p:txBody>
          <a:bodyPr wrap="none" rtlCol="0">
            <a:spAutoFit/>
          </a:bodyPr>
          <a:lstStyle/>
          <a:p>
            <a:pPr algn="ctr"/>
            <a:r>
              <a:rPr lang="en-US" b="1" dirty="0"/>
              <a:t>To count the cost,</a:t>
            </a:r>
          </a:p>
          <a:p>
            <a:pPr algn="ctr"/>
            <a:r>
              <a:rPr lang="en-US" b="1" dirty="0"/>
              <a:t>Please turn to 2 Peter 2:20-21</a:t>
            </a:r>
          </a:p>
        </p:txBody>
      </p:sp>
    </p:spTree>
    <p:extLst>
      <p:ext uri="{BB962C8B-B14F-4D97-AF65-F5344CB8AC3E}">
        <p14:creationId xmlns:p14="http://schemas.microsoft.com/office/powerpoint/2010/main" val="2737165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C8249EBF-32F4-B941-8EBC-09E8A126852D}"/>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6FC80BB2-1792-A84E-BE1D-EF547E44F672}"/>
              </a:ext>
            </a:extLst>
          </p:cNvPr>
          <p:cNvSpPr txBox="1"/>
          <p:nvPr/>
        </p:nvSpPr>
        <p:spPr>
          <a:xfrm>
            <a:off x="838200" y="2438400"/>
            <a:ext cx="7560083" cy="2215991"/>
          </a:xfrm>
          <a:prstGeom prst="rect">
            <a:avLst/>
          </a:prstGeom>
          <a:noFill/>
          <a:ln w="12700" cap="rnd" cmpd="sng">
            <a:solidFill>
              <a:schemeClr val="tx1"/>
            </a:solidFill>
          </a:ln>
        </p:spPr>
        <p:txBody>
          <a:bodyPr wrap="square" rtlCol="0">
            <a:spAutoFit/>
          </a:bodyPr>
          <a:lstStyle/>
          <a:p>
            <a:pPr algn="ctr"/>
            <a:r>
              <a:rPr lang="en-US" b="1" dirty="0">
                <a:latin typeface="+mj-lt"/>
              </a:rPr>
              <a:t>#28</a:t>
            </a:r>
            <a:endParaRPr lang="en-US" sz="2000" b="1" dirty="0">
              <a:latin typeface="+mj-lt"/>
            </a:endParaRPr>
          </a:p>
          <a:p>
            <a:pPr algn="ctr"/>
            <a:r>
              <a:rPr lang="en-US" sz="1400" b="1" dirty="0">
                <a:latin typeface="+mj-lt"/>
              </a:rPr>
              <a:t>2 Peter 2:20-21</a:t>
            </a:r>
            <a:r>
              <a:rPr lang="en-US" sz="1200" b="1" dirty="0">
                <a:latin typeface="+mj-lt"/>
              </a:rPr>
              <a:t>  </a:t>
            </a:r>
            <a:r>
              <a:rPr lang="en-US" sz="2000" b="1" dirty="0">
                <a:latin typeface="+mj-lt"/>
              </a:rPr>
              <a:t>For if, after they have escaped the pollutions of the world through the knowledge of the Lord and Savior Jesus Christ, they are again entangled in them and overcome, the latter end is worse for them than the beginning. For it would have been better for them not to have known the way of righteousness, than having known it, to turn from the holy commandment delivered to them. </a:t>
            </a:r>
          </a:p>
        </p:txBody>
      </p:sp>
      <p:sp>
        <p:nvSpPr>
          <p:cNvPr id="6" name="TextBox 5">
            <a:extLst>
              <a:ext uri="{FF2B5EF4-FFF2-40B4-BE49-F238E27FC236}">
                <a16:creationId xmlns:a16="http://schemas.microsoft.com/office/drawing/2014/main" id="{3709CE14-8C48-134C-AE12-EBF6424EC05E}"/>
              </a:ext>
            </a:extLst>
          </p:cNvPr>
          <p:cNvSpPr txBox="1"/>
          <p:nvPr/>
        </p:nvSpPr>
        <p:spPr>
          <a:xfrm>
            <a:off x="3238552" y="5638800"/>
            <a:ext cx="2564164" cy="369332"/>
          </a:xfrm>
          <a:prstGeom prst="rect">
            <a:avLst/>
          </a:prstGeom>
          <a:noFill/>
        </p:spPr>
        <p:txBody>
          <a:bodyPr wrap="none" rtlCol="0">
            <a:spAutoFit/>
          </a:bodyPr>
          <a:lstStyle/>
          <a:p>
            <a:pPr algn="ctr"/>
            <a:r>
              <a:rPr lang="en-US" b="1" dirty="0"/>
              <a:t>Please turn to Acts 22:16</a:t>
            </a:r>
          </a:p>
        </p:txBody>
      </p:sp>
      <p:sp>
        <p:nvSpPr>
          <p:cNvPr id="7" name="Rectangle 6">
            <a:extLst>
              <a:ext uri="{FF2B5EF4-FFF2-40B4-BE49-F238E27FC236}">
                <a16:creationId xmlns:a16="http://schemas.microsoft.com/office/drawing/2014/main" id="{E79A9CF9-F17B-9843-802A-36EBCE903C87}"/>
              </a:ext>
            </a:extLst>
          </p:cNvPr>
          <p:cNvSpPr/>
          <p:nvPr/>
        </p:nvSpPr>
        <p:spPr>
          <a:xfrm>
            <a:off x="2844312" y="1828800"/>
            <a:ext cx="3441262" cy="400110"/>
          </a:xfrm>
          <a:prstGeom prst="rect">
            <a:avLst/>
          </a:prstGeom>
        </p:spPr>
        <p:txBody>
          <a:bodyPr wrap="none">
            <a:spAutoFit/>
          </a:bodyPr>
          <a:lstStyle/>
          <a:p>
            <a:pPr algn="ctr"/>
            <a:r>
              <a:rPr lang="en-US" sz="2000" b="1" dirty="0">
                <a:latin typeface="+mj-lt"/>
              </a:rPr>
              <a:t>Jesus commands commitment!</a:t>
            </a:r>
          </a:p>
        </p:txBody>
      </p:sp>
    </p:spTree>
    <p:extLst>
      <p:ext uri="{BB962C8B-B14F-4D97-AF65-F5344CB8AC3E}">
        <p14:creationId xmlns:p14="http://schemas.microsoft.com/office/powerpoint/2010/main" val="79246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Content Placeholder 5">
            <a:extLst>
              <a:ext uri="{FF2B5EF4-FFF2-40B4-BE49-F238E27FC236}">
                <a16:creationId xmlns:a16="http://schemas.microsoft.com/office/drawing/2014/main" id="{C295D593-EA05-1E45-A129-F685FBB245AA}"/>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7" name="TextBox 6">
            <a:extLst>
              <a:ext uri="{FF2B5EF4-FFF2-40B4-BE49-F238E27FC236}">
                <a16:creationId xmlns:a16="http://schemas.microsoft.com/office/drawing/2014/main" id="{87EE210B-C8D6-6647-8091-FA4D22E3852B}"/>
              </a:ext>
            </a:extLst>
          </p:cNvPr>
          <p:cNvSpPr txBox="1"/>
          <p:nvPr/>
        </p:nvSpPr>
        <p:spPr>
          <a:xfrm>
            <a:off x="838200" y="2438400"/>
            <a:ext cx="7560083" cy="1292662"/>
          </a:xfrm>
          <a:prstGeom prst="rect">
            <a:avLst/>
          </a:prstGeom>
          <a:noFill/>
          <a:ln w="12700" cap="rnd" cmpd="sng">
            <a:solidFill>
              <a:schemeClr val="tx1"/>
            </a:solidFill>
          </a:ln>
        </p:spPr>
        <p:txBody>
          <a:bodyPr wrap="square" rtlCol="0">
            <a:spAutoFit/>
          </a:bodyPr>
          <a:lstStyle/>
          <a:p>
            <a:pPr algn="ctr"/>
            <a:r>
              <a:rPr lang="en-US" b="1" dirty="0">
                <a:latin typeface="+mj-lt"/>
              </a:rPr>
              <a:t>#29</a:t>
            </a:r>
            <a:endParaRPr lang="en-US" sz="2000" b="1" dirty="0">
              <a:latin typeface="+mj-lt"/>
            </a:endParaRPr>
          </a:p>
          <a:p>
            <a:pPr algn="ctr"/>
            <a:r>
              <a:rPr lang="en-US" sz="1400" b="1" dirty="0">
                <a:latin typeface="+mj-lt"/>
              </a:rPr>
              <a:t>Acts 22:16</a:t>
            </a:r>
            <a:r>
              <a:rPr lang="en-US" sz="1200" b="1" dirty="0">
                <a:latin typeface="+mj-lt"/>
              </a:rPr>
              <a:t>  </a:t>
            </a:r>
            <a:r>
              <a:rPr lang="en-US" sz="2000" b="1" dirty="0">
                <a:latin typeface="+mj-lt"/>
              </a:rPr>
              <a:t>And now why are you waiting? </a:t>
            </a:r>
          </a:p>
          <a:p>
            <a:pPr algn="ctr"/>
            <a:r>
              <a:rPr lang="en-US" sz="2000" b="1" dirty="0">
                <a:latin typeface="+mj-lt"/>
              </a:rPr>
              <a:t>Arise and be baptized, and wash away your sins, </a:t>
            </a:r>
          </a:p>
          <a:p>
            <a:pPr algn="ctr"/>
            <a:r>
              <a:rPr lang="en-US" sz="2000" b="1" dirty="0">
                <a:latin typeface="+mj-lt"/>
              </a:rPr>
              <a:t>calling on the name of the Lord.' </a:t>
            </a:r>
          </a:p>
        </p:txBody>
      </p:sp>
      <p:sp>
        <p:nvSpPr>
          <p:cNvPr id="8" name="Rectangle 7">
            <a:extLst>
              <a:ext uri="{FF2B5EF4-FFF2-40B4-BE49-F238E27FC236}">
                <a16:creationId xmlns:a16="http://schemas.microsoft.com/office/drawing/2014/main" id="{58D582B6-7F0F-684C-8DDF-5C9D16234678}"/>
              </a:ext>
            </a:extLst>
          </p:cNvPr>
          <p:cNvSpPr/>
          <p:nvPr/>
        </p:nvSpPr>
        <p:spPr>
          <a:xfrm>
            <a:off x="1714534" y="1828800"/>
            <a:ext cx="5774209" cy="400110"/>
          </a:xfrm>
          <a:prstGeom prst="rect">
            <a:avLst/>
          </a:prstGeom>
        </p:spPr>
        <p:txBody>
          <a:bodyPr wrap="none">
            <a:spAutoFit/>
          </a:bodyPr>
          <a:lstStyle/>
          <a:p>
            <a:pPr algn="ctr"/>
            <a:r>
              <a:rPr lang="en-US" sz="2000" b="1" dirty="0">
                <a:latin typeface="+mj-lt"/>
              </a:rPr>
              <a:t>Please read these words and give God your answer.</a:t>
            </a:r>
          </a:p>
        </p:txBody>
      </p:sp>
      <p:sp>
        <p:nvSpPr>
          <p:cNvPr id="9" name="TextBox 8">
            <a:extLst>
              <a:ext uri="{FF2B5EF4-FFF2-40B4-BE49-F238E27FC236}">
                <a16:creationId xmlns:a16="http://schemas.microsoft.com/office/drawing/2014/main" id="{94C6B3D5-F3FD-B443-AAFC-EACFC75E4B78}"/>
              </a:ext>
            </a:extLst>
          </p:cNvPr>
          <p:cNvSpPr txBox="1"/>
          <p:nvPr/>
        </p:nvSpPr>
        <p:spPr>
          <a:xfrm>
            <a:off x="2667000" y="4953000"/>
            <a:ext cx="3429000" cy="461665"/>
          </a:xfrm>
          <a:prstGeom prst="rect">
            <a:avLst/>
          </a:prstGeom>
          <a:noFill/>
        </p:spPr>
        <p:txBody>
          <a:bodyPr wrap="square" rtlCol="0">
            <a:spAutoFit/>
          </a:bodyPr>
          <a:lstStyle/>
          <a:p>
            <a:r>
              <a:rPr lang="en-US" sz="2400" dirty="0">
                <a:latin typeface="Script MT Bold" pitchFamily="66" charset="0"/>
              </a:rPr>
              <a:t>               We Care!</a:t>
            </a:r>
          </a:p>
        </p:txBody>
      </p:sp>
    </p:spTree>
    <p:extLst>
      <p:ext uri="{BB962C8B-B14F-4D97-AF65-F5344CB8AC3E}">
        <p14:creationId xmlns:p14="http://schemas.microsoft.com/office/powerpoint/2010/main" val="237615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8C1DDBD5-D37C-B64E-9DDF-31DF58E71348}"/>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09B616F8-F747-0D4C-9918-8C5A853613A9}"/>
              </a:ext>
            </a:extLst>
          </p:cNvPr>
          <p:cNvSpPr txBox="1"/>
          <p:nvPr/>
        </p:nvSpPr>
        <p:spPr>
          <a:xfrm>
            <a:off x="275128" y="2209800"/>
            <a:ext cx="8569467" cy="1908215"/>
          </a:xfrm>
          <a:prstGeom prst="rect">
            <a:avLst/>
          </a:prstGeom>
          <a:noFill/>
          <a:ln w="12700" cap="rnd" cmpd="sng">
            <a:solidFill>
              <a:schemeClr val="tx1"/>
            </a:solidFill>
          </a:ln>
        </p:spPr>
        <p:txBody>
          <a:bodyPr wrap="square" rtlCol="0">
            <a:spAutoFit/>
          </a:bodyPr>
          <a:lstStyle/>
          <a:p>
            <a:pPr algn="ctr"/>
            <a:r>
              <a:rPr lang="en-US" b="1" dirty="0">
                <a:latin typeface="+mj-lt"/>
              </a:rPr>
              <a:t>#1</a:t>
            </a:r>
            <a:endParaRPr lang="en-US" sz="2000" b="1" dirty="0">
              <a:latin typeface="+mj-lt"/>
            </a:endParaRPr>
          </a:p>
          <a:p>
            <a:pPr algn="ctr"/>
            <a:r>
              <a:rPr lang="en-US" sz="1600" b="1" dirty="0">
                <a:latin typeface="+mj-lt"/>
              </a:rPr>
              <a:t>1 John 5:13 </a:t>
            </a:r>
            <a:r>
              <a:rPr lang="en-US" sz="2000" b="1" dirty="0">
                <a:latin typeface="+mj-lt"/>
              </a:rPr>
              <a:t>These things I have written to</a:t>
            </a:r>
          </a:p>
          <a:p>
            <a:pPr algn="ctr"/>
            <a:r>
              <a:rPr lang="en-US" sz="2000" b="1" dirty="0">
                <a:latin typeface="+mj-lt"/>
              </a:rPr>
              <a:t>you who believe in the name of the</a:t>
            </a:r>
          </a:p>
          <a:p>
            <a:pPr algn="ctr"/>
            <a:r>
              <a:rPr lang="en-US" sz="2000" b="1" dirty="0">
                <a:latin typeface="+mj-lt"/>
              </a:rPr>
              <a:t>Son of God, that you may know that you have eternal life, and that </a:t>
            </a:r>
          </a:p>
          <a:p>
            <a:pPr algn="ctr"/>
            <a:r>
              <a:rPr lang="en-US" sz="2000" b="1" dirty="0">
                <a:latin typeface="+mj-lt"/>
              </a:rPr>
              <a:t>you may </a:t>
            </a:r>
            <a:r>
              <a:rPr lang="en-US" sz="2000" b="1" i="1" dirty="0">
                <a:latin typeface="+mj-lt"/>
              </a:rPr>
              <a:t>continue</a:t>
            </a:r>
            <a:r>
              <a:rPr lang="en-US" sz="2000" b="1" dirty="0">
                <a:latin typeface="+mj-lt"/>
              </a:rPr>
              <a:t> to believe in the name </a:t>
            </a:r>
          </a:p>
          <a:p>
            <a:pPr algn="ctr"/>
            <a:r>
              <a:rPr lang="en-US" sz="2000" b="1" dirty="0">
                <a:latin typeface="+mj-lt"/>
              </a:rPr>
              <a:t>of the Son of God.</a:t>
            </a:r>
          </a:p>
        </p:txBody>
      </p:sp>
      <p:sp>
        <p:nvSpPr>
          <p:cNvPr id="6" name="TextBox 5">
            <a:extLst>
              <a:ext uri="{FF2B5EF4-FFF2-40B4-BE49-F238E27FC236}">
                <a16:creationId xmlns:a16="http://schemas.microsoft.com/office/drawing/2014/main" id="{28BFA79E-96B4-C245-903A-2E060B3D6359}"/>
              </a:ext>
            </a:extLst>
          </p:cNvPr>
          <p:cNvSpPr txBox="1"/>
          <p:nvPr/>
        </p:nvSpPr>
        <p:spPr>
          <a:xfrm>
            <a:off x="3335149" y="5257800"/>
            <a:ext cx="3024995" cy="646331"/>
          </a:xfrm>
          <a:prstGeom prst="rect">
            <a:avLst/>
          </a:prstGeom>
          <a:noFill/>
        </p:spPr>
        <p:txBody>
          <a:bodyPr wrap="none" rtlCol="0">
            <a:spAutoFit/>
          </a:bodyPr>
          <a:lstStyle/>
          <a:p>
            <a:pPr algn="ctr"/>
            <a:r>
              <a:rPr lang="en-US" b="1" dirty="0"/>
              <a:t>Then, what has been written?</a:t>
            </a:r>
          </a:p>
          <a:p>
            <a:pPr algn="ctr"/>
            <a:r>
              <a:rPr lang="en-US" b="1" dirty="0"/>
              <a:t>Please turn to John 8:24</a:t>
            </a:r>
          </a:p>
        </p:txBody>
      </p:sp>
      <p:sp>
        <p:nvSpPr>
          <p:cNvPr id="7" name="TextBox 6">
            <a:extLst>
              <a:ext uri="{FF2B5EF4-FFF2-40B4-BE49-F238E27FC236}">
                <a16:creationId xmlns:a16="http://schemas.microsoft.com/office/drawing/2014/main" id="{ADC0829B-32BC-DB4D-840A-B67E75DB1A46}"/>
              </a:ext>
            </a:extLst>
          </p:cNvPr>
          <p:cNvSpPr txBox="1"/>
          <p:nvPr/>
        </p:nvSpPr>
        <p:spPr>
          <a:xfrm>
            <a:off x="2700067" y="1524000"/>
            <a:ext cx="4292522" cy="400110"/>
          </a:xfrm>
          <a:prstGeom prst="rect">
            <a:avLst/>
          </a:prstGeom>
          <a:noFill/>
        </p:spPr>
        <p:txBody>
          <a:bodyPr wrap="none" rtlCol="0">
            <a:spAutoFit/>
          </a:bodyPr>
          <a:lstStyle/>
          <a:p>
            <a:pPr algn="ctr"/>
            <a:r>
              <a:rPr lang="en-US" sz="2000" b="1" dirty="0"/>
              <a:t>We can know how to have eternal life!</a:t>
            </a:r>
          </a:p>
        </p:txBody>
      </p:sp>
    </p:spTree>
    <p:extLst>
      <p:ext uri="{BB962C8B-B14F-4D97-AF65-F5344CB8AC3E}">
        <p14:creationId xmlns:p14="http://schemas.microsoft.com/office/powerpoint/2010/main" val="178280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6E638CF5-4793-4B41-B07F-45561764D1EB}"/>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53D0C478-9C06-7D4E-846A-204F94EE0C14}"/>
              </a:ext>
            </a:extLst>
          </p:cNvPr>
          <p:cNvSpPr txBox="1"/>
          <p:nvPr/>
        </p:nvSpPr>
        <p:spPr>
          <a:xfrm>
            <a:off x="2139033" y="2286000"/>
            <a:ext cx="5102231" cy="1292662"/>
          </a:xfrm>
          <a:prstGeom prst="rect">
            <a:avLst/>
          </a:prstGeom>
          <a:noFill/>
          <a:ln w="12700" cap="rnd" cmpd="sng">
            <a:solidFill>
              <a:schemeClr val="tx1"/>
            </a:solidFill>
          </a:ln>
        </p:spPr>
        <p:txBody>
          <a:bodyPr wrap="none" rtlCol="0">
            <a:spAutoFit/>
          </a:bodyPr>
          <a:lstStyle/>
          <a:p>
            <a:pPr algn="ctr"/>
            <a:r>
              <a:rPr lang="en-US" b="1" dirty="0">
                <a:latin typeface="+mj-lt"/>
              </a:rPr>
              <a:t>#2</a:t>
            </a:r>
            <a:endParaRPr lang="en-US" sz="2000" b="1" dirty="0">
              <a:latin typeface="+mj-lt"/>
            </a:endParaRPr>
          </a:p>
          <a:p>
            <a:pPr algn="ctr"/>
            <a:r>
              <a:rPr lang="en-US" sz="1600" b="1" dirty="0">
                <a:latin typeface="+mj-lt"/>
              </a:rPr>
              <a:t>John 8:24 “</a:t>
            </a:r>
            <a:r>
              <a:rPr lang="en-US" sz="2000" b="1" dirty="0">
                <a:latin typeface="+mj-lt"/>
              </a:rPr>
              <a:t>Therefore I said to you that you</a:t>
            </a:r>
          </a:p>
          <a:p>
            <a:pPr algn="ctr"/>
            <a:r>
              <a:rPr lang="en-US" sz="2000" b="1" dirty="0">
                <a:latin typeface="+mj-lt"/>
              </a:rPr>
              <a:t>will die in your sins; for if you do not believe </a:t>
            </a:r>
          </a:p>
          <a:p>
            <a:pPr algn="ctr"/>
            <a:r>
              <a:rPr lang="en-US" sz="2000" b="1" dirty="0">
                <a:latin typeface="+mj-lt"/>
              </a:rPr>
              <a:t>that I am </a:t>
            </a:r>
            <a:r>
              <a:rPr lang="en-US" sz="2000" b="1" i="1" dirty="0">
                <a:latin typeface="+mj-lt"/>
              </a:rPr>
              <a:t>He</a:t>
            </a:r>
            <a:r>
              <a:rPr lang="en-US" sz="2000" b="1" dirty="0">
                <a:latin typeface="+mj-lt"/>
              </a:rPr>
              <a:t>, you will die in your sins.”</a:t>
            </a:r>
          </a:p>
        </p:txBody>
      </p:sp>
      <p:sp>
        <p:nvSpPr>
          <p:cNvPr id="6" name="TextBox 5">
            <a:extLst>
              <a:ext uri="{FF2B5EF4-FFF2-40B4-BE49-F238E27FC236}">
                <a16:creationId xmlns:a16="http://schemas.microsoft.com/office/drawing/2014/main" id="{5C5AB5B6-3651-C140-AC53-46FDB6220222}"/>
              </a:ext>
            </a:extLst>
          </p:cNvPr>
          <p:cNvSpPr txBox="1"/>
          <p:nvPr/>
        </p:nvSpPr>
        <p:spPr>
          <a:xfrm>
            <a:off x="2864365" y="5257800"/>
            <a:ext cx="3309560" cy="646331"/>
          </a:xfrm>
          <a:prstGeom prst="rect">
            <a:avLst/>
          </a:prstGeom>
          <a:noFill/>
        </p:spPr>
        <p:txBody>
          <a:bodyPr wrap="none" rtlCol="0">
            <a:spAutoFit/>
          </a:bodyPr>
          <a:lstStyle/>
          <a:p>
            <a:pPr algn="ctr"/>
            <a:r>
              <a:rPr lang="en-US" b="1" dirty="0"/>
              <a:t>Then, who is Jesus?</a:t>
            </a:r>
          </a:p>
          <a:p>
            <a:pPr algn="ctr"/>
            <a:r>
              <a:rPr lang="en-US" b="1" dirty="0"/>
              <a:t>Please turn to Matthew 16:13-17</a:t>
            </a:r>
          </a:p>
        </p:txBody>
      </p:sp>
      <p:sp>
        <p:nvSpPr>
          <p:cNvPr id="7" name="TextBox 6">
            <a:extLst>
              <a:ext uri="{FF2B5EF4-FFF2-40B4-BE49-F238E27FC236}">
                <a16:creationId xmlns:a16="http://schemas.microsoft.com/office/drawing/2014/main" id="{75C5B699-9954-0247-93FA-99D59B43B76B}"/>
              </a:ext>
            </a:extLst>
          </p:cNvPr>
          <p:cNvSpPr txBox="1"/>
          <p:nvPr/>
        </p:nvSpPr>
        <p:spPr>
          <a:xfrm>
            <a:off x="2514600" y="1524000"/>
            <a:ext cx="4081567" cy="400110"/>
          </a:xfrm>
          <a:prstGeom prst="rect">
            <a:avLst/>
          </a:prstGeom>
          <a:noFill/>
        </p:spPr>
        <p:txBody>
          <a:bodyPr wrap="none" rtlCol="0">
            <a:spAutoFit/>
          </a:bodyPr>
          <a:lstStyle/>
          <a:p>
            <a:r>
              <a:rPr lang="en-US" sz="2000" b="1" dirty="0"/>
              <a:t>Isn’t this a life-and-death statement?</a:t>
            </a:r>
          </a:p>
        </p:txBody>
      </p:sp>
    </p:spTree>
    <p:extLst>
      <p:ext uri="{BB962C8B-B14F-4D97-AF65-F5344CB8AC3E}">
        <p14:creationId xmlns:p14="http://schemas.microsoft.com/office/powerpoint/2010/main" val="119732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D69F757F-A341-2B40-B1D7-8D3B19DE858D}"/>
              </a:ext>
            </a:extLst>
          </p:cNvPr>
          <p:cNvSpPr txBox="1">
            <a:spLocks/>
          </p:cNvSpPr>
          <p:nvPr/>
        </p:nvSpPr>
        <p:spPr>
          <a:xfrm>
            <a:off x="1752600" y="49294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B21CAFA8-B7BD-A747-A20A-7631639BC5BE}"/>
              </a:ext>
            </a:extLst>
          </p:cNvPr>
          <p:cNvSpPr txBox="1"/>
          <p:nvPr/>
        </p:nvSpPr>
        <p:spPr>
          <a:xfrm>
            <a:off x="1596253" y="2093140"/>
            <a:ext cx="5923866" cy="2585323"/>
          </a:xfrm>
          <a:prstGeom prst="rect">
            <a:avLst/>
          </a:prstGeom>
          <a:noFill/>
          <a:ln w="12700" cap="rnd" cmpd="sng">
            <a:solidFill>
              <a:schemeClr val="tx1"/>
            </a:solidFill>
          </a:ln>
        </p:spPr>
        <p:txBody>
          <a:bodyPr wrap="none" rtlCol="0">
            <a:spAutoFit/>
          </a:bodyPr>
          <a:lstStyle/>
          <a:p>
            <a:pPr algn="ctr"/>
            <a:r>
              <a:rPr lang="en-US" b="1" dirty="0">
                <a:latin typeface="+mj-lt"/>
              </a:rPr>
              <a:t>#3</a:t>
            </a:r>
            <a:endParaRPr lang="en-US" sz="2000" b="1" dirty="0">
              <a:latin typeface="+mj-lt"/>
            </a:endParaRPr>
          </a:p>
          <a:p>
            <a:pPr algn="ctr"/>
            <a:r>
              <a:rPr lang="en-US" sz="1200" b="1" dirty="0">
                <a:latin typeface="+mj-lt"/>
              </a:rPr>
              <a:t>Matthew 16:13-17 </a:t>
            </a:r>
            <a:r>
              <a:rPr lang="en-US" sz="1600" b="1" dirty="0">
                <a:latin typeface="+mj-lt"/>
              </a:rPr>
              <a:t>When Jesus came into the region of</a:t>
            </a:r>
          </a:p>
          <a:p>
            <a:pPr algn="ctr"/>
            <a:r>
              <a:rPr lang="en-US" sz="1600" b="1" dirty="0">
                <a:latin typeface="+mj-lt"/>
              </a:rPr>
              <a:t>Caesarea Philippi, He asked His disciples, saying, </a:t>
            </a:r>
          </a:p>
          <a:p>
            <a:pPr algn="ctr"/>
            <a:r>
              <a:rPr lang="en-US" sz="1600" b="1" dirty="0">
                <a:latin typeface="+mj-lt"/>
              </a:rPr>
              <a:t>“Who do men say that I, the Son of Man, am?” 14 So they</a:t>
            </a:r>
          </a:p>
          <a:p>
            <a:pPr algn="ctr"/>
            <a:r>
              <a:rPr lang="en-US" sz="1600" b="1" dirty="0">
                <a:latin typeface="+mj-lt"/>
              </a:rPr>
              <a:t>said, “some say John the Baptist, some Elijah, and others</a:t>
            </a:r>
          </a:p>
          <a:p>
            <a:pPr algn="ctr"/>
            <a:r>
              <a:rPr lang="en-US" sz="1600" b="1" dirty="0">
                <a:latin typeface="+mj-lt"/>
              </a:rPr>
              <a:t>Jeremiah or one of the prophets.” 15 He said to them, “But</a:t>
            </a:r>
          </a:p>
          <a:p>
            <a:pPr algn="ctr"/>
            <a:r>
              <a:rPr lang="en-US" sz="1600" b="1" dirty="0">
                <a:latin typeface="+mj-lt"/>
              </a:rPr>
              <a:t>who do  you say that I am?” 16 Simon Peter answered and said,</a:t>
            </a:r>
          </a:p>
          <a:p>
            <a:pPr algn="ctr"/>
            <a:r>
              <a:rPr lang="en-US" sz="1600" b="1" dirty="0">
                <a:latin typeface="+mj-lt"/>
              </a:rPr>
              <a:t>“You are the Christ, the Son of the living God.”  17 Jesus answered</a:t>
            </a:r>
          </a:p>
          <a:p>
            <a:pPr algn="ctr"/>
            <a:r>
              <a:rPr lang="en-US" sz="1600" b="1" dirty="0">
                <a:latin typeface="+mj-lt"/>
              </a:rPr>
              <a:t>and said to him, “Blessed are you, Simon Bar-Jonah, for flesh and</a:t>
            </a:r>
          </a:p>
          <a:p>
            <a:pPr algn="ctr"/>
            <a:r>
              <a:rPr lang="en-US" sz="1600" b="1" dirty="0">
                <a:latin typeface="+mj-lt"/>
              </a:rPr>
              <a:t>blood has not revealed </a:t>
            </a:r>
            <a:r>
              <a:rPr lang="en-US" sz="1600" b="1" i="1" dirty="0">
                <a:latin typeface="+mj-lt"/>
              </a:rPr>
              <a:t>this </a:t>
            </a:r>
            <a:r>
              <a:rPr lang="en-US" sz="1600" b="1" dirty="0">
                <a:latin typeface="+mj-lt"/>
              </a:rPr>
              <a:t>to you, but My Father who is in heaven.</a:t>
            </a:r>
          </a:p>
        </p:txBody>
      </p:sp>
      <p:sp>
        <p:nvSpPr>
          <p:cNvPr id="6" name="TextBox 5">
            <a:extLst>
              <a:ext uri="{FF2B5EF4-FFF2-40B4-BE49-F238E27FC236}">
                <a16:creationId xmlns:a16="http://schemas.microsoft.com/office/drawing/2014/main" id="{D151DC93-C125-0C40-B9F3-11D345A6317D}"/>
              </a:ext>
            </a:extLst>
          </p:cNvPr>
          <p:cNvSpPr txBox="1"/>
          <p:nvPr/>
        </p:nvSpPr>
        <p:spPr>
          <a:xfrm>
            <a:off x="1082415" y="5141140"/>
            <a:ext cx="7079438" cy="646331"/>
          </a:xfrm>
          <a:prstGeom prst="rect">
            <a:avLst/>
          </a:prstGeom>
          <a:noFill/>
        </p:spPr>
        <p:txBody>
          <a:bodyPr wrap="none" rtlCol="0">
            <a:spAutoFit/>
          </a:bodyPr>
          <a:lstStyle/>
          <a:p>
            <a:pPr algn="ctr"/>
            <a:r>
              <a:rPr lang="en-US" b="1" dirty="0"/>
              <a:t>Is His being the Son of God all we must believe concerning His identity?</a:t>
            </a:r>
          </a:p>
          <a:p>
            <a:pPr algn="ctr"/>
            <a:r>
              <a:rPr lang="en-US" b="1" dirty="0"/>
              <a:t>Please turn to John 1:1</a:t>
            </a:r>
          </a:p>
        </p:txBody>
      </p:sp>
      <p:sp>
        <p:nvSpPr>
          <p:cNvPr id="7" name="TextBox 6">
            <a:extLst>
              <a:ext uri="{FF2B5EF4-FFF2-40B4-BE49-F238E27FC236}">
                <a16:creationId xmlns:a16="http://schemas.microsoft.com/office/drawing/2014/main" id="{576B6DA0-0562-F647-B4D7-2ADF77E0DDA5}"/>
              </a:ext>
            </a:extLst>
          </p:cNvPr>
          <p:cNvSpPr txBox="1"/>
          <p:nvPr/>
        </p:nvSpPr>
        <p:spPr>
          <a:xfrm>
            <a:off x="3352800" y="1483540"/>
            <a:ext cx="2081019" cy="400110"/>
          </a:xfrm>
          <a:prstGeom prst="rect">
            <a:avLst/>
          </a:prstGeom>
          <a:noFill/>
        </p:spPr>
        <p:txBody>
          <a:bodyPr wrap="none" rtlCol="0">
            <a:spAutoFit/>
          </a:bodyPr>
          <a:lstStyle/>
          <a:p>
            <a:r>
              <a:rPr lang="en-US" sz="2000" b="1" dirty="0"/>
              <a:t>Whose Son is He?</a:t>
            </a:r>
          </a:p>
        </p:txBody>
      </p:sp>
    </p:spTree>
    <p:extLst>
      <p:ext uri="{BB962C8B-B14F-4D97-AF65-F5344CB8AC3E}">
        <p14:creationId xmlns:p14="http://schemas.microsoft.com/office/powerpoint/2010/main" val="170985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63A08109-B6AF-DC4B-A498-40A7C0204B92}"/>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0D71FF58-46C5-7C4F-86B2-14DC3B3F1F16}"/>
              </a:ext>
            </a:extLst>
          </p:cNvPr>
          <p:cNvSpPr txBox="1"/>
          <p:nvPr/>
        </p:nvSpPr>
        <p:spPr>
          <a:xfrm>
            <a:off x="2058698" y="2133600"/>
            <a:ext cx="5023939" cy="984885"/>
          </a:xfrm>
          <a:prstGeom prst="rect">
            <a:avLst/>
          </a:prstGeom>
          <a:noFill/>
          <a:ln w="12700" cap="rnd" cmpd="sng">
            <a:solidFill>
              <a:schemeClr val="tx1"/>
            </a:solidFill>
          </a:ln>
        </p:spPr>
        <p:txBody>
          <a:bodyPr wrap="none" rtlCol="0">
            <a:spAutoFit/>
          </a:bodyPr>
          <a:lstStyle/>
          <a:p>
            <a:pPr algn="ctr"/>
            <a:r>
              <a:rPr lang="en-US" b="1" dirty="0">
                <a:latin typeface="+mj-lt"/>
              </a:rPr>
              <a:t>#4</a:t>
            </a:r>
            <a:endParaRPr lang="en-US" sz="2000" b="1" dirty="0">
              <a:latin typeface="+mj-lt"/>
            </a:endParaRPr>
          </a:p>
          <a:p>
            <a:pPr algn="ctr"/>
            <a:r>
              <a:rPr lang="en-US" sz="1200" b="1" dirty="0">
                <a:latin typeface="+mj-lt"/>
              </a:rPr>
              <a:t>John1:1 </a:t>
            </a:r>
            <a:r>
              <a:rPr lang="en-US" sz="2000" b="1" dirty="0">
                <a:latin typeface="+mj-lt"/>
              </a:rPr>
              <a:t>In the beginning was the Word, and the </a:t>
            </a:r>
          </a:p>
          <a:p>
            <a:pPr algn="ctr"/>
            <a:r>
              <a:rPr lang="en-US" sz="2000" b="1" dirty="0">
                <a:latin typeface="+mj-lt"/>
              </a:rPr>
              <a:t>Word was with God, and the Word was God.</a:t>
            </a:r>
          </a:p>
        </p:txBody>
      </p:sp>
      <p:sp>
        <p:nvSpPr>
          <p:cNvPr id="6" name="TextBox 5">
            <a:extLst>
              <a:ext uri="{FF2B5EF4-FFF2-40B4-BE49-F238E27FC236}">
                <a16:creationId xmlns:a16="http://schemas.microsoft.com/office/drawing/2014/main" id="{8224B54D-94D1-794B-B902-5DE85D4435F2}"/>
              </a:ext>
            </a:extLst>
          </p:cNvPr>
          <p:cNvSpPr txBox="1"/>
          <p:nvPr/>
        </p:nvSpPr>
        <p:spPr>
          <a:xfrm>
            <a:off x="3215398" y="5486400"/>
            <a:ext cx="2494594" cy="369332"/>
          </a:xfrm>
          <a:prstGeom prst="rect">
            <a:avLst/>
          </a:prstGeom>
          <a:noFill/>
        </p:spPr>
        <p:txBody>
          <a:bodyPr wrap="none" rtlCol="0">
            <a:spAutoFit/>
          </a:bodyPr>
          <a:lstStyle/>
          <a:p>
            <a:pPr algn="ctr"/>
            <a:r>
              <a:rPr lang="en-US" b="1" dirty="0"/>
              <a:t>Please turn to John 1:14</a:t>
            </a:r>
          </a:p>
        </p:txBody>
      </p:sp>
    </p:spTree>
    <p:extLst>
      <p:ext uri="{BB962C8B-B14F-4D97-AF65-F5344CB8AC3E}">
        <p14:creationId xmlns:p14="http://schemas.microsoft.com/office/powerpoint/2010/main" val="373532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35791810-81CB-2848-B6EB-E7C71594D7AD}"/>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D07CB696-1E42-584E-8E97-8A19E0CF7517}"/>
              </a:ext>
            </a:extLst>
          </p:cNvPr>
          <p:cNvSpPr txBox="1"/>
          <p:nvPr/>
        </p:nvSpPr>
        <p:spPr>
          <a:xfrm>
            <a:off x="1535147" y="2514600"/>
            <a:ext cx="5903411" cy="1292662"/>
          </a:xfrm>
          <a:prstGeom prst="rect">
            <a:avLst/>
          </a:prstGeom>
          <a:noFill/>
          <a:ln w="12700" cap="rnd" cmpd="sng">
            <a:solidFill>
              <a:schemeClr val="tx1"/>
            </a:solidFill>
          </a:ln>
        </p:spPr>
        <p:txBody>
          <a:bodyPr wrap="none" rtlCol="0">
            <a:spAutoFit/>
          </a:bodyPr>
          <a:lstStyle/>
          <a:p>
            <a:pPr algn="ctr"/>
            <a:r>
              <a:rPr lang="en-US" b="1" dirty="0">
                <a:latin typeface="+mj-lt"/>
              </a:rPr>
              <a:t>#5</a:t>
            </a:r>
            <a:endParaRPr lang="en-US" sz="2000" b="1" dirty="0">
              <a:latin typeface="+mj-lt"/>
            </a:endParaRPr>
          </a:p>
          <a:p>
            <a:pPr algn="ctr"/>
            <a:r>
              <a:rPr lang="en-US" sz="1400" b="1" dirty="0">
                <a:latin typeface="+mj-lt"/>
              </a:rPr>
              <a:t>John 1:14</a:t>
            </a:r>
            <a:r>
              <a:rPr lang="en-US" sz="1200" b="1" dirty="0">
                <a:latin typeface="+mj-lt"/>
              </a:rPr>
              <a:t>  </a:t>
            </a:r>
            <a:r>
              <a:rPr lang="en-US" sz="2000" b="1" dirty="0">
                <a:latin typeface="+mj-lt"/>
              </a:rPr>
              <a:t>And the Word became flesh and dwelt among</a:t>
            </a:r>
          </a:p>
          <a:p>
            <a:pPr algn="ctr"/>
            <a:r>
              <a:rPr lang="en-US" sz="2000" b="1" dirty="0">
                <a:latin typeface="+mj-lt"/>
              </a:rPr>
              <a:t>us, and we beheld His glory, the glory as of the only</a:t>
            </a:r>
          </a:p>
          <a:p>
            <a:pPr algn="ctr"/>
            <a:r>
              <a:rPr lang="en-US" sz="2000" b="1" dirty="0">
                <a:latin typeface="+mj-lt"/>
              </a:rPr>
              <a:t>begotten of the Father, full of grace and truth.</a:t>
            </a:r>
          </a:p>
        </p:txBody>
      </p:sp>
      <p:sp>
        <p:nvSpPr>
          <p:cNvPr id="6" name="TextBox 5">
            <a:extLst>
              <a:ext uri="{FF2B5EF4-FFF2-40B4-BE49-F238E27FC236}">
                <a16:creationId xmlns:a16="http://schemas.microsoft.com/office/drawing/2014/main" id="{DFFA0607-E08C-B14D-9A13-55ADFBD04F11}"/>
              </a:ext>
            </a:extLst>
          </p:cNvPr>
          <p:cNvSpPr txBox="1"/>
          <p:nvPr/>
        </p:nvSpPr>
        <p:spPr>
          <a:xfrm>
            <a:off x="1357937" y="5181600"/>
            <a:ext cx="6450420" cy="646331"/>
          </a:xfrm>
          <a:prstGeom prst="rect">
            <a:avLst/>
          </a:prstGeom>
          <a:noFill/>
        </p:spPr>
        <p:txBody>
          <a:bodyPr wrap="none" rtlCol="0">
            <a:spAutoFit/>
          </a:bodyPr>
          <a:lstStyle/>
          <a:p>
            <a:pPr algn="ctr"/>
            <a:r>
              <a:rPr lang="en-US" b="1" dirty="0"/>
              <a:t>When Jesus came to earth, did He leave His Godhead in Heaven?</a:t>
            </a:r>
          </a:p>
          <a:p>
            <a:pPr algn="ctr"/>
            <a:r>
              <a:rPr lang="en-US" b="1" dirty="0"/>
              <a:t>Please turn to Colossians 2:9 </a:t>
            </a:r>
          </a:p>
        </p:txBody>
      </p:sp>
      <p:sp>
        <p:nvSpPr>
          <p:cNvPr id="7" name="TextBox 6">
            <a:extLst>
              <a:ext uri="{FF2B5EF4-FFF2-40B4-BE49-F238E27FC236}">
                <a16:creationId xmlns:a16="http://schemas.microsoft.com/office/drawing/2014/main" id="{55A9B98B-127D-5E42-B062-69059F514856}"/>
              </a:ext>
            </a:extLst>
          </p:cNvPr>
          <p:cNvSpPr txBox="1"/>
          <p:nvPr/>
        </p:nvSpPr>
        <p:spPr>
          <a:xfrm>
            <a:off x="1752600" y="1752600"/>
            <a:ext cx="4989379" cy="400110"/>
          </a:xfrm>
          <a:prstGeom prst="rect">
            <a:avLst/>
          </a:prstGeom>
          <a:noFill/>
        </p:spPr>
        <p:txBody>
          <a:bodyPr wrap="none" rtlCol="0">
            <a:spAutoFit/>
          </a:bodyPr>
          <a:lstStyle/>
          <a:p>
            <a:r>
              <a:rPr lang="en-US" b="1" dirty="0">
                <a:latin typeface="+mj-lt"/>
              </a:rPr>
              <a:t>Jesus </a:t>
            </a:r>
            <a:r>
              <a:rPr lang="en-US" sz="2000" b="1" dirty="0">
                <a:latin typeface="+mj-lt"/>
              </a:rPr>
              <a:t>being</a:t>
            </a:r>
            <a:r>
              <a:rPr lang="en-US" b="1" dirty="0">
                <a:latin typeface="+mj-lt"/>
              </a:rPr>
              <a:t> the Son of God…is God. Notice here.</a:t>
            </a:r>
          </a:p>
        </p:txBody>
      </p:sp>
    </p:spTree>
    <p:extLst>
      <p:ext uri="{BB962C8B-B14F-4D97-AF65-F5344CB8AC3E}">
        <p14:creationId xmlns:p14="http://schemas.microsoft.com/office/powerpoint/2010/main" val="8691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B0081D11-52EA-4E47-AAFA-13ABEFC28DA7}"/>
              </a:ext>
            </a:extLst>
          </p:cNvPr>
          <p:cNvSpPr>
            <a:spLocks noGrp="1"/>
          </p:cNvSpPr>
          <p:nvPr>
            <p:ph type="sldNum" sz="quarter" idx="12"/>
          </p:nvPr>
        </p:nvSpPr>
        <p:spPr>
          <a:xfrm>
            <a:off x="8407624" y="6337882"/>
            <a:ext cx="586959" cy="2908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BD99E5-483B-4646-ACBA-7503DA96232B}" type="slidenum">
              <a:rPr kumimoji="0" lang="en-US" sz="14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Content Placeholder 5">
            <a:extLst>
              <a:ext uri="{FF2B5EF4-FFF2-40B4-BE49-F238E27FC236}">
                <a16:creationId xmlns:a16="http://schemas.microsoft.com/office/drawing/2014/main" id="{EA1DEF4D-DD8B-584B-8D34-02AC8953C2AA}"/>
              </a:ext>
            </a:extLst>
          </p:cNvPr>
          <p:cNvSpPr txBox="1">
            <a:spLocks/>
          </p:cNvSpPr>
          <p:nvPr/>
        </p:nvSpPr>
        <p:spPr>
          <a:xfrm>
            <a:off x="1752600" y="533400"/>
            <a:ext cx="6096000" cy="609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Tx/>
              <a:buSzPct val="65000"/>
              <a:buFontTx/>
              <a:buNone/>
              <a:tabLst/>
              <a:defRPr/>
            </a:pPr>
            <a:r>
              <a:rPr kumimoji="0" lang="en-US" sz="2800" b="1" i="0" u="none" strike="noStrike" kern="1200" cap="none" spc="0" normalizeH="0" baseline="0" noProof="0" dirty="0">
                <a:ln>
                  <a:noFill/>
                </a:ln>
                <a:effectLst/>
                <a:uLnTx/>
                <a:uFillTx/>
                <a:latin typeface="+mj-lt"/>
                <a:ea typeface="+mn-ea"/>
                <a:cs typeface="+mn-cs"/>
              </a:rPr>
              <a:t>THE GOSPEL PRESENTATION</a:t>
            </a:r>
          </a:p>
        </p:txBody>
      </p:sp>
      <p:sp>
        <p:nvSpPr>
          <p:cNvPr id="4" name="TextBox 3">
            <a:extLst>
              <a:ext uri="{FF2B5EF4-FFF2-40B4-BE49-F238E27FC236}">
                <a16:creationId xmlns:a16="http://schemas.microsoft.com/office/drawing/2014/main" id="{B458429A-B3A5-D445-9548-11CD54B828A1}"/>
              </a:ext>
            </a:extLst>
          </p:cNvPr>
          <p:cNvSpPr txBox="1"/>
          <p:nvPr/>
        </p:nvSpPr>
        <p:spPr>
          <a:xfrm>
            <a:off x="2559005" y="2514600"/>
            <a:ext cx="3940886" cy="984885"/>
          </a:xfrm>
          <a:prstGeom prst="rect">
            <a:avLst/>
          </a:prstGeom>
          <a:noFill/>
          <a:ln w="12700" cap="rnd" cmpd="sng">
            <a:solidFill>
              <a:schemeClr val="tx1"/>
            </a:solidFill>
          </a:ln>
        </p:spPr>
        <p:txBody>
          <a:bodyPr wrap="none" rtlCol="0">
            <a:spAutoFit/>
          </a:bodyPr>
          <a:lstStyle/>
          <a:p>
            <a:pPr algn="ctr"/>
            <a:r>
              <a:rPr lang="en-US" b="1" dirty="0">
                <a:latin typeface="+mj-lt"/>
              </a:rPr>
              <a:t>#6</a:t>
            </a:r>
            <a:endParaRPr lang="en-US" sz="2000" b="1" dirty="0">
              <a:latin typeface="+mj-lt"/>
            </a:endParaRPr>
          </a:p>
          <a:p>
            <a:pPr algn="ctr"/>
            <a:r>
              <a:rPr lang="en-US" sz="1400" b="1" dirty="0">
                <a:latin typeface="+mj-lt"/>
              </a:rPr>
              <a:t>Colossians 2:9 </a:t>
            </a:r>
            <a:r>
              <a:rPr lang="en-US" sz="2000" b="1" dirty="0">
                <a:latin typeface="+mj-lt"/>
              </a:rPr>
              <a:t>For in Him dwells all the</a:t>
            </a:r>
          </a:p>
          <a:p>
            <a:pPr algn="ctr"/>
            <a:r>
              <a:rPr lang="en-US" sz="2000" b="1" dirty="0">
                <a:latin typeface="+mj-lt"/>
              </a:rPr>
              <a:t>fullness of the Godhead bodily;</a:t>
            </a:r>
          </a:p>
        </p:txBody>
      </p:sp>
      <p:sp>
        <p:nvSpPr>
          <p:cNvPr id="6" name="TextBox 5">
            <a:extLst>
              <a:ext uri="{FF2B5EF4-FFF2-40B4-BE49-F238E27FC236}">
                <a16:creationId xmlns:a16="http://schemas.microsoft.com/office/drawing/2014/main" id="{317D21BC-FCEB-1C43-823F-FE92FBE22E95}"/>
              </a:ext>
            </a:extLst>
          </p:cNvPr>
          <p:cNvSpPr txBox="1"/>
          <p:nvPr/>
        </p:nvSpPr>
        <p:spPr>
          <a:xfrm>
            <a:off x="3265000" y="5181600"/>
            <a:ext cx="2511265" cy="369332"/>
          </a:xfrm>
          <a:prstGeom prst="rect">
            <a:avLst/>
          </a:prstGeom>
          <a:noFill/>
        </p:spPr>
        <p:txBody>
          <a:bodyPr wrap="none" rtlCol="0">
            <a:spAutoFit/>
          </a:bodyPr>
          <a:lstStyle/>
          <a:p>
            <a:pPr algn="ctr"/>
            <a:r>
              <a:rPr lang="en-US" b="1" dirty="0"/>
              <a:t>Please turn Hebrews 1:8</a:t>
            </a:r>
          </a:p>
        </p:txBody>
      </p:sp>
      <p:sp>
        <p:nvSpPr>
          <p:cNvPr id="7" name="TextBox 6">
            <a:extLst>
              <a:ext uri="{FF2B5EF4-FFF2-40B4-BE49-F238E27FC236}">
                <a16:creationId xmlns:a16="http://schemas.microsoft.com/office/drawing/2014/main" id="{A9752BFD-BD35-0042-A470-BB882C1A9659}"/>
              </a:ext>
            </a:extLst>
          </p:cNvPr>
          <p:cNvSpPr txBox="1"/>
          <p:nvPr/>
        </p:nvSpPr>
        <p:spPr>
          <a:xfrm>
            <a:off x="1524000" y="1752600"/>
            <a:ext cx="5293052" cy="400110"/>
          </a:xfrm>
          <a:prstGeom prst="rect">
            <a:avLst/>
          </a:prstGeom>
          <a:noFill/>
        </p:spPr>
        <p:txBody>
          <a:bodyPr wrap="none" rtlCol="0">
            <a:spAutoFit/>
          </a:bodyPr>
          <a:lstStyle/>
          <a:p>
            <a:r>
              <a:rPr lang="en-US" sz="2000" b="1" dirty="0">
                <a:latin typeface="+mj-lt"/>
              </a:rPr>
              <a:t>Notice that Jesus is 100% man and 100% God.</a:t>
            </a:r>
          </a:p>
        </p:txBody>
      </p:sp>
    </p:spTree>
    <p:extLst>
      <p:ext uri="{BB962C8B-B14F-4D97-AF65-F5344CB8AC3E}">
        <p14:creationId xmlns:p14="http://schemas.microsoft.com/office/powerpoint/2010/main" val="27122283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251</TotalTime>
  <Words>2313</Words>
  <Application>Microsoft Office PowerPoint</Application>
  <PresentationFormat>Letter Paper (8.5x11 in)</PresentationFormat>
  <Paragraphs>327</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Script MT Bold</vt:lpstr>
      <vt:lpstr>Tw Cen MT</vt:lpstr>
      <vt:lpstr>Droplet</vt:lpstr>
      <vt:lpstr>Asking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Asking the Question</dc:title>
  <dc:creator>Charles Hamilton</dc:creator>
  <cp:lastModifiedBy>Charles HAMILTON</cp:lastModifiedBy>
  <cp:revision>19</cp:revision>
  <dcterms:created xsi:type="dcterms:W3CDTF">2018-02-02T17:47:54Z</dcterms:created>
  <dcterms:modified xsi:type="dcterms:W3CDTF">2018-02-04T02:41:33Z</dcterms:modified>
</cp:coreProperties>
</file>